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3"/>
  </p:notesMasterIdLst>
  <p:sldIdLst>
    <p:sldId id="256" r:id="rId2"/>
    <p:sldId id="258" r:id="rId3"/>
    <p:sldId id="257" r:id="rId4"/>
    <p:sldId id="261" r:id="rId5"/>
    <p:sldId id="262" r:id="rId6"/>
    <p:sldId id="263" r:id="rId7"/>
    <p:sldId id="266" r:id="rId8"/>
    <p:sldId id="264" r:id="rId9"/>
    <p:sldId id="265" r:id="rId10"/>
    <p:sldId id="260" r:id="rId11"/>
    <p:sldId id="267" r:id="rId12"/>
    <p:sldId id="268" r:id="rId13"/>
    <p:sldId id="277" r:id="rId14"/>
    <p:sldId id="269" r:id="rId15"/>
    <p:sldId id="271" r:id="rId16"/>
    <p:sldId id="270"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D0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5" d="100"/>
          <a:sy n="105"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6009C-A68D-417C-9275-04B0916CBD94}" type="datetimeFigureOut">
              <a:rPr lang="es-CO" smtClean="0"/>
              <a:t>17/02/2025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BCEF7-624C-4618-9C4D-3E569AB1F34C}" type="slidenum">
              <a:rPr lang="es-CO" smtClean="0"/>
              <a:t>‹Nº›</a:t>
            </a:fld>
            <a:endParaRPr lang="es-CO"/>
          </a:p>
        </p:txBody>
      </p:sp>
    </p:spTree>
    <p:extLst>
      <p:ext uri="{BB962C8B-B14F-4D97-AF65-F5344CB8AC3E}">
        <p14:creationId xmlns:p14="http://schemas.microsoft.com/office/powerpoint/2010/main" val="3391032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796BCEF7-624C-4618-9C4D-3E569AB1F34C}" type="slidenum">
              <a:rPr lang="es-CO" smtClean="0"/>
              <a:t>1</a:t>
            </a:fld>
            <a:endParaRPr lang="es-CO"/>
          </a:p>
        </p:txBody>
      </p:sp>
    </p:spTree>
    <p:extLst>
      <p:ext uri="{BB962C8B-B14F-4D97-AF65-F5344CB8AC3E}">
        <p14:creationId xmlns:p14="http://schemas.microsoft.com/office/powerpoint/2010/main" val="20235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1583573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774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24146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4037230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06293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193198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81220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232945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2217691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2A3E56C2-BDFC-467A-8283-3278F3E2B811}" type="datetimeFigureOut">
              <a:rPr lang="es-CO" smtClean="0"/>
              <a:t>17/02/2025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55591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2A3E56C2-BDFC-467A-8283-3278F3E2B811}" type="datetimeFigureOut">
              <a:rPr lang="es-CO" smtClean="0"/>
              <a:t>17/02/2025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310414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2A3E56C2-BDFC-467A-8283-3278F3E2B811}" type="datetimeFigureOut">
              <a:rPr lang="es-CO" smtClean="0"/>
              <a:t>17/02/2025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129338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2A3E56C2-BDFC-467A-8283-3278F3E2B811}" type="datetimeFigureOut">
              <a:rPr lang="es-CO" smtClean="0"/>
              <a:t>17/02/2025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49044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E56C2-BDFC-467A-8283-3278F3E2B811}" type="datetimeFigureOut">
              <a:rPr lang="es-CO" smtClean="0"/>
              <a:t>17/02/2025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339915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MX"/>
              <a:t>Haz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2A3E56C2-BDFC-467A-8283-3278F3E2B811}" type="datetimeFigureOut">
              <a:rPr lang="es-CO" smtClean="0"/>
              <a:t>17/02/2025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1262335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2A3E56C2-BDFC-467A-8283-3278F3E2B811}" type="datetimeFigureOut">
              <a:rPr lang="es-CO" smtClean="0"/>
              <a:t>17/02/2025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100A1D0-415E-4368-AF88-F61E8352FCCD}" type="slidenum">
              <a:rPr lang="es-CO" smtClean="0"/>
              <a:t>‹Nº›</a:t>
            </a:fld>
            <a:endParaRPr lang="es-CO"/>
          </a:p>
        </p:txBody>
      </p:sp>
    </p:spTree>
    <p:extLst>
      <p:ext uri="{BB962C8B-B14F-4D97-AF65-F5344CB8AC3E}">
        <p14:creationId xmlns:p14="http://schemas.microsoft.com/office/powerpoint/2010/main" val="180779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3E56C2-BDFC-467A-8283-3278F3E2B811}" type="datetimeFigureOut">
              <a:rPr lang="es-CO" smtClean="0"/>
              <a:t>17/02/2025</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100A1D0-415E-4368-AF88-F61E8352FCCD}" type="slidenum">
              <a:rPr lang="es-CO" smtClean="0"/>
              <a:t>‹Nº›</a:t>
            </a:fld>
            <a:endParaRPr lang="es-CO"/>
          </a:p>
        </p:txBody>
      </p:sp>
    </p:spTree>
    <p:extLst>
      <p:ext uri="{BB962C8B-B14F-4D97-AF65-F5344CB8AC3E}">
        <p14:creationId xmlns:p14="http://schemas.microsoft.com/office/powerpoint/2010/main" val="12229312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iro.com/es/agile/que-son-sprint-planning-sprint-review/"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C957B130-28DF-A14C-1AFA-91235107DF0A}"/>
              </a:ext>
            </a:extLst>
          </p:cNvPr>
          <p:cNvSpPr>
            <a:spLocks noGrp="1"/>
          </p:cNvSpPr>
          <p:nvPr>
            <p:ph type="subTitle" idx="1"/>
          </p:nvPr>
        </p:nvSpPr>
        <p:spPr>
          <a:xfrm>
            <a:off x="2720026" y="3333977"/>
            <a:ext cx="6369698" cy="1655762"/>
          </a:xfrm>
        </p:spPr>
        <p:txBody>
          <a:bodyPr>
            <a:normAutofit/>
          </a:bodyPr>
          <a:lstStyle/>
          <a:p>
            <a:pPr algn="just"/>
            <a:r>
              <a:rPr lang="es-MX" sz="2000" b="0" i="0" dirty="0">
                <a:solidFill>
                  <a:srgbClr val="202124"/>
                </a:solidFill>
                <a:effectLst/>
                <a:latin typeface="arial" panose="020B0604020202020204" pitchFamily="34" charset="0"/>
              </a:rPr>
              <a:t>Scrum </a:t>
            </a:r>
            <a:r>
              <a:rPr lang="es-MX" sz="2000" b="0" i="0" dirty="0">
                <a:solidFill>
                  <a:srgbClr val="040C28"/>
                </a:solidFill>
                <a:effectLst/>
                <a:latin typeface="arial" panose="020B0604020202020204" pitchFamily="34" charset="0"/>
              </a:rPr>
              <a:t>es un marco de gestión de proyectos de metodología ágil que ayuda a los equipos a estructurar y gestionar el trabajo mediante un conjunto de valores, principios y prácticas</a:t>
            </a:r>
            <a:r>
              <a:rPr lang="es-MX" sz="2000" b="0" i="0" dirty="0">
                <a:solidFill>
                  <a:srgbClr val="202124"/>
                </a:solidFill>
                <a:effectLst/>
                <a:latin typeface="arial" panose="020B0604020202020204" pitchFamily="34" charset="0"/>
              </a:rPr>
              <a:t>.</a:t>
            </a:r>
            <a:endParaRPr lang="es-CO" sz="2000" dirty="0">
              <a:solidFill>
                <a:srgbClr val="4D4D4D"/>
              </a:solidFill>
              <a:latin typeface="Verdana" panose="020B0604030504040204" pitchFamily="34" charset="0"/>
            </a:endParaRPr>
          </a:p>
        </p:txBody>
      </p:sp>
      <p:sp>
        <p:nvSpPr>
          <p:cNvPr id="4" name="Rectángulo 3">
            <a:extLst>
              <a:ext uri="{FF2B5EF4-FFF2-40B4-BE49-F238E27FC236}">
                <a16:creationId xmlns:a16="http://schemas.microsoft.com/office/drawing/2014/main" id="{5923BB35-F6AD-9CE5-5D24-B096705E1A90}"/>
              </a:ext>
            </a:extLst>
          </p:cNvPr>
          <p:cNvSpPr/>
          <p:nvPr/>
        </p:nvSpPr>
        <p:spPr>
          <a:xfrm>
            <a:off x="2897002" y="1689041"/>
            <a:ext cx="6192722" cy="1107996"/>
          </a:xfrm>
          <a:prstGeom prst="rect">
            <a:avLst/>
          </a:prstGeom>
          <a:noFill/>
        </p:spPr>
        <p:txBody>
          <a:bodyPr wrap="none" lIns="91440" tIns="45720" rIns="91440" bIns="45720">
            <a:spAutoFit/>
          </a:bodyPr>
          <a:lstStyle/>
          <a:p>
            <a:pPr algn="ctr"/>
            <a:r>
              <a:rPr lang="es-MX"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¿Qué es SCRUM?</a:t>
            </a:r>
            <a:endParaRPr lang="es-CO"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Imagen 5">
            <a:extLst>
              <a:ext uri="{FF2B5EF4-FFF2-40B4-BE49-F238E27FC236}">
                <a16:creationId xmlns:a16="http://schemas.microsoft.com/office/drawing/2014/main" id="{7DFBE43D-6092-DC4D-210F-53B227E89B19}"/>
              </a:ext>
            </a:extLst>
          </p:cNvPr>
          <p:cNvPicPr>
            <a:picLocks noChangeAspect="1"/>
          </p:cNvPicPr>
          <p:nvPr/>
        </p:nvPicPr>
        <p:blipFill>
          <a:blip r:embed="rId3"/>
          <a:stretch>
            <a:fillRect/>
          </a:stretch>
        </p:blipFill>
        <p:spPr>
          <a:xfrm>
            <a:off x="3154718" y="4831508"/>
            <a:ext cx="4593437" cy="1855042"/>
          </a:xfrm>
          <a:prstGeom prst="rect">
            <a:avLst/>
          </a:prstGeom>
        </p:spPr>
      </p:pic>
    </p:spTree>
    <p:extLst>
      <p:ext uri="{BB962C8B-B14F-4D97-AF65-F5344CB8AC3E}">
        <p14:creationId xmlns:p14="http://schemas.microsoft.com/office/powerpoint/2010/main" val="415691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02CA1C-10DE-E5AB-9642-0923407C5E17}"/>
              </a:ext>
            </a:extLst>
          </p:cNvPr>
          <p:cNvSpPr>
            <a:spLocks noGrp="1"/>
          </p:cNvSpPr>
          <p:nvPr>
            <p:ph idx="1"/>
          </p:nvPr>
        </p:nvSpPr>
        <p:spPr>
          <a:xfrm>
            <a:off x="779816" y="1322389"/>
            <a:ext cx="8596668" cy="3880773"/>
          </a:xfrm>
        </p:spPr>
        <p:txBody>
          <a:bodyPr/>
          <a:lstStyle/>
          <a:p>
            <a:endParaRPr lang="es-CO" dirty="0"/>
          </a:p>
        </p:txBody>
      </p:sp>
      <p:pic>
        <p:nvPicPr>
          <p:cNvPr id="5" name="Imagen 4">
            <a:extLst>
              <a:ext uri="{FF2B5EF4-FFF2-40B4-BE49-F238E27FC236}">
                <a16:creationId xmlns:a16="http://schemas.microsoft.com/office/drawing/2014/main" id="{82A17730-5E64-AF00-2726-2E71463A0071}"/>
              </a:ext>
            </a:extLst>
          </p:cNvPr>
          <p:cNvPicPr>
            <a:picLocks noChangeAspect="1"/>
          </p:cNvPicPr>
          <p:nvPr/>
        </p:nvPicPr>
        <p:blipFill>
          <a:blip r:embed="rId2"/>
          <a:stretch>
            <a:fillRect/>
          </a:stretch>
        </p:blipFill>
        <p:spPr>
          <a:xfrm>
            <a:off x="953559" y="2339308"/>
            <a:ext cx="2478283" cy="2470818"/>
          </a:xfrm>
          <a:prstGeom prst="rect">
            <a:avLst/>
          </a:prstGeom>
        </p:spPr>
      </p:pic>
      <p:pic>
        <p:nvPicPr>
          <p:cNvPr id="6" name="Imagen 5">
            <a:extLst>
              <a:ext uri="{FF2B5EF4-FFF2-40B4-BE49-F238E27FC236}">
                <a16:creationId xmlns:a16="http://schemas.microsoft.com/office/drawing/2014/main" id="{D565008A-4529-71D4-3E1C-E2A44833BEBA}"/>
              </a:ext>
            </a:extLst>
          </p:cNvPr>
          <p:cNvPicPr>
            <a:picLocks noChangeAspect="1"/>
          </p:cNvPicPr>
          <p:nvPr/>
        </p:nvPicPr>
        <p:blipFill>
          <a:blip r:embed="rId2"/>
          <a:stretch>
            <a:fillRect/>
          </a:stretch>
        </p:blipFill>
        <p:spPr>
          <a:xfrm>
            <a:off x="4261630" y="2339308"/>
            <a:ext cx="2478283" cy="2470818"/>
          </a:xfrm>
          <a:prstGeom prst="rect">
            <a:avLst/>
          </a:prstGeom>
        </p:spPr>
      </p:pic>
      <p:pic>
        <p:nvPicPr>
          <p:cNvPr id="7" name="Imagen 6">
            <a:extLst>
              <a:ext uri="{FF2B5EF4-FFF2-40B4-BE49-F238E27FC236}">
                <a16:creationId xmlns:a16="http://schemas.microsoft.com/office/drawing/2014/main" id="{488004C6-D5BE-7877-EEFA-1F2A1AEF58F6}"/>
              </a:ext>
            </a:extLst>
          </p:cNvPr>
          <p:cNvPicPr>
            <a:picLocks noChangeAspect="1"/>
          </p:cNvPicPr>
          <p:nvPr/>
        </p:nvPicPr>
        <p:blipFill>
          <a:blip r:embed="rId2"/>
          <a:stretch>
            <a:fillRect/>
          </a:stretch>
        </p:blipFill>
        <p:spPr>
          <a:xfrm>
            <a:off x="7509283" y="2339308"/>
            <a:ext cx="2478283" cy="2470818"/>
          </a:xfrm>
          <a:prstGeom prst="rect">
            <a:avLst/>
          </a:prstGeom>
        </p:spPr>
      </p:pic>
      <p:sp>
        <p:nvSpPr>
          <p:cNvPr id="9" name="Flecha: a la derecha 8">
            <a:extLst>
              <a:ext uri="{FF2B5EF4-FFF2-40B4-BE49-F238E27FC236}">
                <a16:creationId xmlns:a16="http://schemas.microsoft.com/office/drawing/2014/main" id="{019E6FFB-9380-28EF-0AC3-4A32B5A50DEF}"/>
              </a:ext>
            </a:extLst>
          </p:cNvPr>
          <p:cNvSpPr/>
          <p:nvPr/>
        </p:nvSpPr>
        <p:spPr>
          <a:xfrm>
            <a:off x="3194223" y="1940299"/>
            <a:ext cx="1541913" cy="1025738"/>
          </a:xfrm>
          <a:prstGeom prst="rightArrow">
            <a:avLst/>
          </a:prstGeom>
          <a:gradFill flip="none" rotWithShape="1">
            <a:gsLst>
              <a:gs pos="100000">
                <a:srgbClr val="B6E7C5"/>
              </a:gs>
              <a:gs pos="87000">
                <a:srgbClr val="64D0DA">
                  <a:alpha val="66000"/>
                </a:srgbClr>
              </a:gs>
              <a:gs pos="10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Flecha: a la derecha 9">
            <a:extLst>
              <a:ext uri="{FF2B5EF4-FFF2-40B4-BE49-F238E27FC236}">
                <a16:creationId xmlns:a16="http://schemas.microsoft.com/office/drawing/2014/main" id="{8A3C40F9-786F-CD65-5D19-02F7884C4F3A}"/>
              </a:ext>
            </a:extLst>
          </p:cNvPr>
          <p:cNvSpPr/>
          <p:nvPr/>
        </p:nvSpPr>
        <p:spPr>
          <a:xfrm>
            <a:off x="6474869" y="1934616"/>
            <a:ext cx="1541913" cy="1025738"/>
          </a:xfrm>
          <a:prstGeom prst="rightArrow">
            <a:avLst/>
          </a:prstGeom>
          <a:gradFill flip="none" rotWithShape="1">
            <a:gsLst>
              <a:gs pos="100000">
                <a:srgbClr val="B6E7C5"/>
              </a:gs>
              <a:gs pos="87000">
                <a:srgbClr val="64D0DA">
                  <a:alpha val="66000"/>
                </a:srgbClr>
              </a:gs>
              <a:gs pos="10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Flecha: a la derecha 10">
            <a:extLst>
              <a:ext uri="{FF2B5EF4-FFF2-40B4-BE49-F238E27FC236}">
                <a16:creationId xmlns:a16="http://schemas.microsoft.com/office/drawing/2014/main" id="{BE3B6CBB-B1E8-8158-6B38-1D7E56BE6DA6}"/>
              </a:ext>
            </a:extLst>
          </p:cNvPr>
          <p:cNvSpPr/>
          <p:nvPr/>
        </p:nvSpPr>
        <p:spPr>
          <a:xfrm>
            <a:off x="-131269" y="1927012"/>
            <a:ext cx="1541913" cy="1025738"/>
          </a:xfrm>
          <a:prstGeom prst="rightArrow">
            <a:avLst/>
          </a:prstGeom>
          <a:gradFill flip="none" rotWithShape="1">
            <a:gsLst>
              <a:gs pos="100000">
                <a:srgbClr val="B6E7C5"/>
              </a:gs>
              <a:gs pos="87000">
                <a:srgbClr val="64D0DA">
                  <a:alpha val="66000"/>
                </a:srgbClr>
              </a:gs>
              <a:gs pos="10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CuadroTexto 11">
            <a:extLst>
              <a:ext uri="{FF2B5EF4-FFF2-40B4-BE49-F238E27FC236}">
                <a16:creationId xmlns:a16="http://schemas.microsoft.com/office/drawing/2014/main" id="{5F95E345-F698-3D93-FD28-ED5C322CC372}"/>
              </a:ext>
            </a:extLst>
          </p:cNvPr>
          <p:cNvSpPr txBox="1"/>
          <p:nvPr/>
        </p:nvSpPr>
        <p:spPr>
          <a:xfrm>
            <a:off x="1486691" y="4914852"/>
            <a:ext cx="8028160" cy="461665"/>
          </a:xfrm>
          <a:prstGeom prst="rect">
            <a:avLst/>
          </a:prstGeom>
          <a:noFill/>
        </p:spPr>
        <p:txBody>
          <a:bodyPr wrap="none" rtlCol="0">
            <a:spAutoFit/>
          </a:bodyPr>
          <a:lstStyle/>
          <a:p>
            <a:r>
              <a:rPr lang="es-MX" sz="2400" b="1" dirty="0"/>
              <a:t>Sprint 1                       Sprint 2        …             Sprint N</a:t>
            </a:r>
            <a:endParaRPr lang="es-CO" sz="2400" b="1" dirty="0"/>
          </a:p>
        </p:txBody>
      </p:sp>
    </p:spTree>
    <p:extLst>
      <p:ext uri="{BB962C8B-B14F-4D97-AF65-F5344CB8AC3E}">
        <p14:creationId xmlns:p14="http://schemas.microsoft.com/office/powerpoint/2010/main" val="366852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547074" y="1712604"/>
            <a:ext cx="4938466" cy="4401205"/>
          </a:xfrm>
          <a:prstGeom prst="rect">
            <a:avLst/>
          </a:prstGeom>
          <a:noFill/>
        </p:spPr>
        <p:txBody>
          <a:bodyPr wrap="square" rtlCol="0">
            <a:spAutoFit/>
          </a:bodyPr>
          <a:lstStyle/>
          <a:p>
            <a:pPr algn="l"/>
            <a:r>
              <a:rPr lang="es-MX" sz="2800" b="0" i="0" dirty="0">
                <a:solidFill>
                  <a:srgbClr val="000000"/>
                </a:solidFill>
                <a:effectLst/>
                <a:latin typeface="Open Sans" panose="020B0606030504020204" pitchFamily="34" charset="0"/>
              </a:rPr>
              <a:t>Son aquellos elementos físicos que se producen como resultado de la aplicación de Scrum. </a:t>
            </a:r>
          </a:p>
          <a:p>
            <a:pPr algn="l"/>
            <a:endParaRPr lang="es-MX" sz="2800" dirty="0">
              <a:solidFill>
                <a:srgbClr val="000000"/>
              </a:solidFill>
              <a:latin typeface="Open Sans" panose="020B0606030504020204" pitchFamily="34" charset="0"/>
            </a:endParaRPr>
          </a:p>
          <a:p>
            <a:pPr algn="l"/>
            <a:r>
              <a:rPr lang="es-MX" sz="2800" i="0" dirty="0">
                <a:solidFill>
                  <a:srgbClr val="000000"/>
                </a:solidFill>
                <a:effectLst/>
                <a:latin typeface="Open Sans" panose="020B0606030504020204" pitchFamily="34" charset="0"/>
              </a:rPr>
              <a:t>Los tres principales artefactos o herramientas Scrum son: el </a:t>
            </a:r>
            <a:r>
              <a:rPr lang="es-MX" sz="2800" i="0" dirty="0" err="1">
                <a:solidFill>
                  <a:srgbClr val="000000"/>
                </a:solidFill>
                <a:effectLst/>
                <a:latin typeface="Open Sans" panose="020B0606030504020204" pitchFamily="34" charset="0"/>
              </a:rPr>
              <a:t>Product</a:t>
            </a:r>
            <a:r>
              <a:rPr lang="es-MX" sz="2800" i="0" dirty="0">
                <a:solidFill>
                  <a:srgbClr val="000000"/>
                </a:solidFill>
                <a:effectLst/>
                <a:latin typeface="Open Sans" panose="020B0606030504020204" pitchFamily="34" charset="0"/>
              </a:rPr>
              <a:t> Backlog, Sprint Backlog y el Incremento.</a:t>
            </a:r>
            <a:endParaRPr lang="es-CO" i="0" dirty="0">
              <a:solidFill>
                <a:srgbClr val="000000"/>
              </a:solidFill>
              <a:effectLst/>
              <a:latin typeface="Open Sans" panose="020B0606030504020204" pitchFamily="34" charset="0"/>
            </a:endParaRPr>
          </a:p>
        </p:txBody>
      </p:sp>
      <p:pic>
        <p:nvPicPr>
          <p:cNvPr id="10" name="Imagen 9">
            <a:extLst>
              <a:ext uri="{FF2B5EF4-FFF2-40B4-BE49-F238E27FC236}">
                <a16:creationId xmlns:a16="http://schemas.microsoft.com/office/drawing/2014/main" id="{2D932F3D-3B92-273C-5A41-DDBE78264599}"/>
              </a:ext>
            </a:extLst>
          </p:cNvPr>
          <p:cNvPicPr>
            <a:picLocks noChangeAspect="1"/>
          </p:cNvPicPr>
          <p:nvPr/>
        </p:nvPicPr>
        <p:blipFill rotWithShape="1">
          <a:blip r:embed="rId2"/>
          <a:srcRect l="7813" t="62361" r="78203" b="9942"/>
          <a:stretch/>
        </p:blipFill>
        <p:spPr>
          <a:xfrm>
            <a:off x="760271" y="1712604"/>
            <a:ext cx="2840179" cy="3164196"/>
          </a:xfrm>
          <a:prstGeom prst="rect">
            <a:avLst/>
          </a:prstGeom>
        </p:spPr>
      </p:pic>
    </p:spTree>
    <p:extLst>
      <p:ext uri="{BB962C8B-B14F-4D97-AF65-F5344CB8AC3E}">
        <p14:creationId xmlns:p14="http://schemas.microsoft.com/office/powerpoint/2010/main" val="357466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594699" y="2120941"/>
            <a:ext cx="4938466" cy="3016210"/>
          </a:xfrm>
          <a:prstGeom prst="rect">
            <a:avLst/>
          </a:prstGeom>
          <a:noFill/>
        </p:spPr>
        <p:txBody>
          <a:bodyPr wrap="square" rtlCol="0">
            <a:spAutoFit/>
          </a:bodyPr>
          <a:lstStyle/>
          <a:p>
            <a:pPr algn="l"/>
            <a:r>
              <a:rPr lang="es-CO" sz="2800" b="1" i="0" dirty="0" err="1">
                <a:solidFill>
                  <a:srgbClr val="000000"/>
                </a:solidFill>
                <a:effectLst/>
                <a:latin typeface="Open Sans" panose="020B0606030504020204" pitchFamily="34" charset="0"/>
              </a:rPr>
              <a:t>Product</a:t>
            </a:r>
            <a:r>
              <a:rPr lang="es-CO" sz="2800" b="1" i="0" dirty="0">
                <a:solidFill>
                  <a:srgbClr val="000000"/>
                </a:solidFill>
                <a:effectLst/>
                <a:latin typeface="Open Sans" panose="020B0606030504020204" pitchFamily="34" charset="0"/>
              </a:rPr>
              <a:t> Backlog</a:t>
            </a:r>
          </a:p>
          <a:p>
            <a:pPr algn="l"/>
            <a:endParaRPr lang="es-CO" b="1" dirty="0">
              <a:solidFill>
                <a:srgbClr val="000000"/>
              </a:solidFill>
              <a:latin typeface="Open Sans" panose="020B0606030504020204" pitchFamily="34" charset="0"/>
            </a:endParaRPr>
          </a:p>
          <a:p>
            <a:pPr algn="l"/>
            <a:r>
              <a:rPr lang="es-MX" i="0" dirty="0">
                <a:solidFill>
                  <a:srgbClr val="000000"/>
                </a:solidFill>
                <a:effectLst/>
                <a:latin typeface="Open Sans" panose="020B0606030504020204" pitchFamily="34" charset="0"/>
              </a:rPr>
              <a:t>Es un inventario que contiene cualquier tipo de trabajo que haya que hacer en el producto: requerimientos, casos de uso, tareas y dependencias. Es la principal fuente de información sobre el producto en Scrum, una lista, puede ser en cualquier formato, que contiene todos los requerimientos que necesitamos implementar en el producto.</a:t>
            </a:r>
            <a:endParaRPr lang="es-CO" i="0" dirty="0">
              <a:solidFill>
                <a:srgbClr val="000000"/>
              </a:solidFill>
              <a:effectLst/>
              <a:latin typeface="Open Sans" panose="020B0606030504020204" pitchFamily="34" charset="0"/>
            </a:endParaRPr>
          </a:p>
        </p:txBody>
      </p:sp>
      <p:pic>
        <p:nvPicPr>
          <p:cNvPr id="8" name="Imagen 7">
            <a:extLst>
              <a:ext uri="{FF2B5EF4-FFF2-40B4-BE49-F238E27FC236}">
                <a16:creationId xmlns:a16="http://schemas.microsoft.com/office/drawing/2014/main" id="{F92D46AD-79A2-2042-8CC1-390D4CCBD0E6}"/>
              </a:ext>
            </a:extLst>
          </p:cNvPr>
          <p:cNvPicPr>
            <a:picLocks noChangeAspect="1"/>
          </p:cNvPicPr>
          <p:nvPr/>
        </p:nvPicPr>
        <p:blipFill rotWithShape="1">
          <a:blip r:embed="rId2"/>
          <a:srcRect l="31305" t="30711" r="47988" b="20434"/>
          <a:stretch/>
        </p:blipFill>
        <p:spPr>
          <a:xfrm>
            <a:off x="537084" y="1424239"/>
            <a:ext cx="3816255" cy="5064678"/>
          </a:xfrm>
          <a:prstGeom prst="rect">
            <a:avLst/>
          </a:prstGeom>
        </p:spPr>
      </p:pic>
    </p:spTree>
    <p:extLst>
      <p:ext uri="{BB962C8B-B14F-4D97-AF65-F5344CB8AC3E}">
        <p14:creationId xmlns:p14="http://schemas.microsoft.com/office/powerpoint/2010/main" val="213448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962063" y="1295818"/>
            <a:ext cx="4938466" cy="4401205"/>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Sprint Backlog</a:t>
            </a:r>
          </a:p>
          <a:p>
            <a:pPr algn="l"/>
            <a:endParaRPr lang="es-CO" dirty="0">
              <a:solidFill>
                <a:srgbClr val="000000"/>
              </a:solidFill>
              <a:latin typeface="Open Sans" panose="020B0606030504020204" pitchFamily="34" charset="0"/>
            </a:endParaRPr>
          </a:p>
          <a:p>
            <a:pPr algn="l"/>
            <a:r>
              <a:rPr lang="es-MX" i="0" dirty="0">
                <a:solidFill>
                  <a:srgbClr val="000000"/>
                </a:solidFill>
                <a:effectLst/>
                <a:latin typeface="Open Sans" panose="020B0606030504020204" pitchFamily="34" charset="0"/>
              </a:rPr>
              <a:t>Se trata de una lista de elementos en los que trabajar durante la etapa de Sprint. </a:t>
            </a:r>
            <a:r>
              <a:rPr lang="es-MX" b="0" i="0" dirty="0">
                <a:solidFill>
                  <a:srgbClr val="000000"/>
                </a:solidFill>
                <a:effectLst/>
                <a:latin typeface="Open Sans" panose="020B0606030504020204" pitchFamily="34" charset="0"/>
              </a:rPr>
              <a:t>Estos elementos normalmente se componen de tareas técnicas más pequeñas que permiten conseguir un incremento de software terminado.</a:t>
            </a:r>
          </a:p>
          <a:p>
            <a:pPr algn="l"/>
            <a:endParaRPr lang="es-MX" dirty="0">
              <a:solidFill>
                <a:srgbClr val="000000"/>
              </a:solidFill>
              <a:latin typeface="Open Sans" panose="020B0606030504020204" pitchFamily="34" charset="0"/>
            </a:endParaRPr>
          </a:p>
          <a:p>
            <a:pPr algn="l"/>
            <a:r>
              <a:rPr lang="es-MX" b="0" i="0" dirty="0">
                <a:solidFill>
                  <a:srgbClr val="000000"/>
                </a:solidFill>
                <a:effectLst/>
                <a:latin typeface="Open Sans" panose="020B0606030504020204" pitchFamily="34" charset="0"/>
              </a:rPr>
              <a:t>Todo el trabajo que el </a:t>
            </a:r>
            <a:r>
              <a:rPr lang="es-MX" b="0" i="0" dirty="0" err="1">
                <a:solidFill>
                  <a:srgbClr val="000000"/>
                </a:solidFill>
                <a:effectLst/>
                <a:latin typeface="Open Sans" panose="020B0606030504020204" pitchFamily="34" charset="0"/>
              </a:rPr>
              <a:t>Development</a:t>
            </a:r>
            <a:r>
              <a:rPr lang="es-MX" b="0" i="0" dirty="0">
                <a:solidFill>
                  <a:srgbClr val="000000"/>
                </a:solidFill>
                <a:effectLst/>
                <a:latin typeface="Open Sans" panose="020B0606030504020204" pitchFamily="34" charset="0"/>
              </a:rPr>
              <a:t> </a:t>
            </a:r>
            <a:r>
              <a:rPr lang="es-MX" b="0" i="0" dirty="0" err="1">
                <a:solidFill>
                  <a:srgbClr val="000000"/>
                </a:solidFill>
                <a:effectLst/>
                <a:latin typeface="Open Sans" panose="020B0606030504020204" pitchFamily="34" charset="0"/>
              </a:rPr>
              <a:t>Team</a:t>
            </a:r>
            <a:r>
              <a:rPr lang="es-MX" b="0" i="0" dirty="0">
                <a:solidFill>
                  <a:srgbClr val="000000"/>
                </a:solidFill>
                <a:effectLst/>
                <a:latin typeface="Open Sans" panose="020B0606030504020204" pitchFamily="34" charset="0"/>
              </a:rPr>
              <a:t> </a:t>
            </a:r>
            <a:r>
              <a:rPr lang="es-MX" i="0" dirty="0">
                <a:solidFill>
                  <a:srgbClr val="000000"/>
                </a:solidFill>
                <a:effectLst/>
                <a:latin typeface="Open Sans" panose="020B0606030504020204" pitchFamily="34" charset="0"/>
              </a:rPr>
              <a:t>haya seleccionado para hacer durante el siguiente Sprint pasa al Sprint Backlog. Este artefacto es un elemento para visualizar el trabajo a realizar durante cada Sprint y está gestionado por el equipo de desarrollo.</a:t>
            </a:r>
            <a:endParaRPr lang="es-CO" i="0" dirty="0">
              <a:solidFill>
                <a:srgbClr val="000000"/>
              </a:solidFill>
              <a:effectLst/>
              <a:latin typeface="Open Sans" panose="020B0606030504020204" pitchFamily="34" charset="0"/>
            </a:endParaRPr>
          </a:p>
        </p:txBody>
      </p:sp>
      <p:pic>
        <p:nvPicPr>
          <p:cNvPr id="4" name="Imagen 3">
            <a:extLst>
              <a:ext uri="{FF2B5EF4-FFF2-40B4-BE49-F238E27FC236}">
                <a16:creationId xmlns:a16="http://schemas.microsoft.com/office/drawing/2014/main" id="{31F7AE35-4050-07F3-2CE4-1F8C62A47B6B}"/>
              </a:ext>
            </a:extLst>
          </p:cNvPr>
          <p:cNvPicPr>
            <a:picLocks noChangeAspect="1"/>
          </p:cNvPicPr>
          <p:nvPr/>
        </p:nvPicPr>
        <p:blipFill>
          <a:blip r:embed="rId2"/>
          <a:stretch>
            <a:fillRect/>
          </a:stretch>
        </p:blipFill>
        <p:spPr>
          <a:xfrm>
            <a:off x="826871" y="1448545"/>
            <a:ext cx="3595839" cy="4095750"/>
          </a:xfrm>
          <a:prstGeom prst="rect">
            <a:avLst/>
          </a:prstGeom>
        </p:spPr>
      </p:pic>
    </p:spTree>
    <p:extLst>
      <p:ext uri="{BB962C8B-B14F-4D97-AF65-F5344CB8AC3E}">
        <p14:creationId xmlns:p14="http://schemas.microsoft.com/office/powerpoint/2010/main" val="71350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594699" y="1424239"/>
            <a:ext cx="4938466" cy="3847207"/>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Incremento</a:t>
            </a:r>
          </a:p>
          <a:p>
            <a:pPr algn="l"/>
            <a:endParaRPr lang="es-CO" dirty="0">
              <a:solidFill>
                <a:srgbClr val="000000"/>
              </a:solidFill>
              <a:latin typeface="Open Sans" panose="020B0606030504020204" pitchFamily="34" charset="0"/>
            </a:endParaRPr>
          </a:p>
          <a:p>
            <a:pPr algn="l"/>
            <a:r>
              <a:rPr lang="es-MX" b="0" i="0" dirty="0">
                <a:solidFill>
                  <a:srgbClr val="000000"/>
                </a:solidFill>
                <a:effectLst/>
                <a:latin typeface="Open Sans" panose="020B0606030504020204" pitchFamily="34" charset="0"/>
              </a:rPr>
              <a:t>Si Scrum tuviera que ser reducido a una sola cosa, sería a entregar una pieza de software terminado en cada Sprint. </a:t>
            </a:r>
            <a:r>
              <a:rPr lang="es-MX" b="1" i="0" dirty="0">
                <a:solidFill>
                  <a:srgbClr val="000000"/>
                </a:solidFill>
                <a:effectLst/>
                <a:latin typeface="Open Sans" panose="020B0606030504020204" pitchFamily="34" charset="0"/>
              </a:rPr>
              <a:t>Un Incremento es el resultado del Sprint</a:t>
            </a:r>
            <a:r>
              <a:rPr lang="es-MX" b="0" i="0" dirty="0">
                <a:solidFill>
                  <a:srgbClr val="000000"/>
                </a:solidFill>
                <a:effectLst/>
                <a:latin typeface="Open Sans" panose="020B0606030504020204" pitchFamily="34" charset="0"/>
              </a:rPr>
              <a:t>, es la suma de todas las tareas, casos de uso, historias de usuario y cualquier elemento que se haya desarrollado durante el Sprint y que será puesto a disposición del usuario final en forma de software, aportando un valor de negocio al producto que se está desarrollando.</a:t>
            </a:r>
            <a:endParaRPr lang="es-CO" i="0" dirty="0">
              <a:solidFill>
                <a:srgbClr val="000000"/>
              </a:solidFill>
              <a:effectLst/>
              <a:latin typeface="Open Sans" panose="020B0606030504020204" pitchFamily="34" charset="0"/>
            </a:endParaRPr>
          </a:p>
        </p:txBody>
      </p:sp>
      <p:pic>
        <p:nvPicPr>
          <p:cNvPr id="4" name="Imagen 3">
            <a:extLst>
              <a:ext uri="{FF2B5EF4-FFF2-40B4-BE49-F238E27FC236}">
                <a16:creationId xmlns:a16="http://schemas.microsoft.com/office/drawing/2014/main" id="{1ABED7BD-A082-67D5-AB5B-5E41251C5B42}"/>
              </a:ext>
            </a:extLst>
          </p:cNvPr>
          <p:cNvPicPr>
            <a:picLocks noChangeAspect="1"/>
          </p:cNvPicPr>
          <p:nvPr/>
        </p:nvPicPr>
        <p:blipFill rotWithShape="1">
          <a:blip r:embed="rId2"/>
          <a:srcRect l="1875" t="63768" r="83940" b="15362"/>
          <a:stretch/>
        </p:blipFill>
        <p:spPr>
          <a:xfrm>
            <a:off x="327170" y="1639957"/>
            <a:ext cx="3951216" cy="3269974"/>
          </a:xfrm>
          <a:prstGeom prst="rect">
            <a:avLst/>
          </a:prstGeom>
        </p:spPr>
      </p:pic>
    </p:spTree>
    <p:extLst>
      <p:ext uri="{BB962C8B-B14F-4D97-AF65-F5344CB8AC3E}">
        <p14:creationId xmlns:p14="http://schemas.microsoft.com/office/powerpoint/2010/main" val="421291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Otros 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588487" y="2327751"/>
            <a:ext cx="4938466" cy="2739211"/>
          </a:xfrm>
          <a:prstGeom prst="rect">
            <a:avLst/>
          </a:prstGeom>
          <a:noFill/>
        </p:spPr>
        <p:txBody>
          <a:bodyPr wrap="square" rtlCol="0">
            <a:spAutoFit/>
          </a:bodyPr>
          <a:lstStyle/>
          <a:p>
            <a:pPr algn="l"/>
            <a:r>
              <a:rPr lang="es-CO" sz="2800" b="1" i="0" dirty="0" err="1">
                <a:solidFill>
                  <a:srgbClr val="000000"/>
                </a:solidFill>
                <a:effectLst/>
                <a:latin typeface="Open Sans" panose="020B0606030504020204" pitchFamily="34" charset="0"/>
              </a:rPr>
              <a:t>Definition</a:t>
            </a:r>
            <a:r>
              <a:rPr lang="es-CO" sz="2800" b="1" i="0" dirty="0">
                <a:solidFill>
                  <a:srgbClr val="000000"/>
                </a:solidFill>
                <a:effectLst/>
                <a:latin typeface="Open Sans" panose="020B0606030504020204" pitchFamily="34" charset="0"/>
              </a:rPr>
              <a:t> </a:t>
            </a:r>
            <a:r>
              <a:rPr lang="es-CO" sz="2800" b="1" i="0" dirty="0" err="1">
                <a:solidFill>
                  <a:srgbClr val="000000"/>
                </a:solidFill>
                <a:effectLst/>
                <a:latin typeface="Open Sans" panose="020B0606030504020204" pitchFamily="34" charset="0"/>
              </a:rPr>
              <a:t>of</a:t>
            </a:r>
            <a:r>
              <a:rPr lang="es-CO" sz="2800" b="1" i="0" dirty="0">
                <a:solidFill>
                  <a:srgbClr val="000000"/>
                </a:solidFill>
                <a:effectLst/>
                <a:latin typeface="Open Sans" panose="020B0606030504020204" pitchFamily="34" charset="0"/>
              </a:rPr>
              <a:t> </a:t>
            </a:r>
            <a:r>
              <a:rPr lang="es-CO" sz="2800" b="1" i="0" dirty="0" err="1">
                <a:solidFill>
                  <a:srgbClr val="000000"/>
                </a:solidFill>
                <a:effectLst/>
                <a:latin typeface="Open Sans" panose="020B0606030504020204" pitchFamily="34" charset="0"/>
              </a:rPr>
              <a:t>Ready</a:t>
            </a:r>
            <a:r>
              <a:rPr lang="es-CO" sz="2800" b="1" i="0" dirty="0">
                <a:solidFill>
                  <a:srgbClr val="000000"/>
                </a:solidFill>
                <a:effectLst/>
                <a:latin typeface="Open Sans" panose="020B0606030504020204" pitchFamily="34" charset="0"/>
              </a:rPr>
              <a:t> (</a:t>
            </a:r>
            <a:r>
              <a:rPr lang="es-CO" sz="2800" b="1" i="0" dirty="0" err="1">
                <a:solidFill>
                  <a:srgbClr val="000000"/>
                </a:solidFill>
                <a:effectLst/>
                <a:latin typeface="Open Sans" panose="020B0606030504020204" pitchFamily="34" charset="0"/>
              </a:rPr>
              <a:t>DoR</a:t>
            </a:r>
            <a:r>
              <a:rPr lang="es-CO" sz="2800" b="1" i="0" dirty="0">
                <a:solidFill>
                  <a:srgbClr val="000000"/>
                </a:solidFill>
                <a:effectLst/>
                <a:latin typeface="Open Sans" panose="020B0606030504020204" pitchFamily="34" charset="0"/>
              </a:rPr>
              <a:t>)</a:t>
            </a:r>
          </a:p>
          <a:p>
            <a:pPr algn="l"/>
            <a:endParaRPr lang="es-CO" dirty="0">
              <a:solidFill>
                <a:srgbClr val="000000"/>
              </a:solidFill>
              <a:latin typeface="Open Sans" panose="020B0606030504020204" pitchFamily="34" charset="0"/>
            </a:endParaRPr>
          </a:p>
          <a:p>
            <a:pPr algn="l"/>
            <a:r>
              <a:rPr lang="es-MX" b="0" i="0" dirty="0">
                <a:solidFill>
                  <a:srgbClr val="000000"/>
                </a:solidFill>
                <a:effectLst/>
                <a:latin typeface="Open Sans" panose="020B0606030504020204" pitchFamily="34" charset="0"/>
              </a:rPr>
              <a:t>El </a:t>
            </a:r>
            <a:r>
              <a:rPr lang="es-MX" b="0" i="0" dirty="0" err="1">
                <a:solidFill>
                  <a:srgbClr val="000000"/>
                </a:solidFill>
                <a:effectLst/>
                <a:latin typeface="Open Sans" panose="020B0606030504020204" pitchFamily="34" charset="0"/>
              </a:rPr>
              <a:t>DoR</a:t>
            </a:r>
            <a:r>
              <a:rPr lang="es-MX" b="0" i="0" dirty="0">
                <a:solidFill>
                  <a:srgbClr val="000000"/>
                </a:solidFill>
                <a:effectLst/>
                <a:latin typeface="Open Sans" panose="020B0606030504020204" pitchFamily="34" charset="0"/>
              </a:rPr>
              <a:t> es un documento que define los requisitos que un requerimiento (historia de usuario o similar) debe cumplir para  considerase </a:t>
            </a:r>
            <a:r>
              <a:rPr lang="es-MX" b="1" i="0" dirty="0">
                <a:solidFill>
                  <a:srgbClr val="000000"/>
                </a:solidFill>
                <a:effectLst/>
                <a:latin typeface="Open Sans" panose="020B0606030504020204" pitchFamily="34" charset="0"/>
              </a:rPr>
              <a:t>lista</a:t>
            </a:r>
            <a:r>
              <a:rPr lang="es-MX" b="0" i="0" dirty="0">
                <a:solidFill>
                  <a:srgbClr val="000000"/>
                </a:solidFill>
                <a:effectLst/>
                <a:latin typeface="Open Sans" panose="020B0606030504020204" pitchFamily="34" charset="0"/>
              </a:rPr>
              <a:t> para que el equipo de desarrollo pueda entenderlo, valorarlo e incluirlo en un Sprint </a:t>
            </a:r>
            <a:r>
              <a:rPr lang="es-MX" b="0" i="0" dirty="0" err="1">
                <a:solidFill>
                  <a:srgbClr val="000000"/>
                </a:solidFill>
                <a:effectLst/>
                <a:latin typeface="Open Sans" panose="020B0606030504020204" pitchFamily="34" charset="0"/>
              </a:rPr>
              <a:t>Planning</a:t>
            </a:r>
            <a:r>
              <a:rPr lang="es-MX" b="0" i="0" dirty="0">
                <a:solidFill>
                  <a:srgbClr val="000000"/>
                </a:solidFill>
                <a:effectLst/>
                <a:latin typeface="Open Sans" panose="020B0606030504020204" pitchFamily="34" charset="0"/>
              </a:rPr>
              <a:t> con idea de añadirla en un Sprint.</a:t>
            </a:r>
            <a:endParaRPr lang="es-CO" i="0" dirty="0">
              <a:solidFill>
                <a:srgbClr val="000000"/>
              </a:solidFill>
              <a:effectLst/>
              <a:latin typeface="Open Sans" panose="020B0606030504020204" pitchFamily="34" charset="0"/>
            </a:endParaRPr>
          </a:p>
        </p:txBody>
      </p:sp>
      <p:pic>
        <p:nvPicPr>
          <p:cNvPr id="8" name="Imagen 7">
            <a:extLst>
              <a:ext uri="{FF2B5EF4-FFF2-40B4-BE49-F238E27FC236}">
                <a16:creationId xmlns:a16="http://schemas.microsoft.com/office/drawing/2014/main" id="{D7B50871-F93F-363C-D729-3FF37CE07EE3}"/>
              </a:ext>
            </a:extLst>
          </p:cNvPr>
          <p:cNvPicPr>
            <a:picLocks noChangeAspect="1"/>
          </p:cNvPicPr>
          <p:nvPr/>
        </p:nvPicPr>
        <p:blipFill rotWithShape="1">
          <a:blip r:embed="rId2"/>
          <a:srcRect l="40190" t="42898" r="46277" b="19566"/>
          <a:stretch/>
        </p:blipFill>
        <p:spPr>
          <a:xfrm>
            <a:off x="848784" y="1441173"/>
            <a:ext cx="3047355" cy="4754605"/>
          </a:xfrm>
          <a:prstGeom prst="rect">
            <a:avLst/>
          </a:prstGeom>
        </p:spPr>
      </p:pic>
    </p:spTree>
    <p:extLst>
      <p:ext uri="{BB962C8B-B14F-4D97-AF65-F5344CB8AC3E}">
        <p14:creationId xmlns:p14="http://schemas.microsoft.com/office/powerpoint/2010/main" val="411512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Otros 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588487" y="2327751"/>
            <a:ext cx="4938466" cy="3016210"/>
          </a:xfrm>
          <a:prstGeom prst="rect">
            <a:avLst/>
          </a:prstGeom>
          <a:noFill/>
        </p:spPr>
        <p:txBody>
          <a:bodyPr wrap="square" rtlCol="0">
            <a:spAutoFit/>
          </a:bodyPr>
          <a:lstStyle/>
          <a:p>
            <a:pPr algn="l"/>
            <a:r>
              <a:rPr lang="es-CO" sz="2800" b="1" i="0" dirty="0" err="1">
                <a:solidFill>
                  <a:srgbClr val="000000"/>
                </a:solidFill>
                <a:effectLst/>
                <a:latin typeface="Open Sans" panose="020B0606030504020204" pitchFamily="34" charset="0"/>
              </a:rPr>
              <a:t>Definition</a:t>
            </a:r>
            <a:r>
              <a:rPr lang="es-CO" sz="2800" b="1" i="0" dirty="0">
                <a:solidFill>
                  <a:srgbClr val="000000"/>
                </a:solidFill>
                <a:effectLst/>
                <a:latin typeface="Open Sans" panose="020B0606030504020204" pitchFamily="34" charset="0"/>
              </a:rPr>
              <a:t> </a:t>
            </a:r>
            <a:r>
              <a:rPr lang="es-CO" sz="2800" b="1" i="0" dirty="0" err="1">
                <a:solidFill>
                  <a:srgbClr val="000000"/>
                </a:solidFill>
                <a:effectLst/>
                <a:latin typeface="Open Sans" panose="020B0606030504020204" pitchFamily="34" charset="0"/>
              </a:rPr>
              <a:t>of</a:t>
            </a:r>
            <a:r>
              <a:rPr lang="es-CO" sz="2800" b="1" i="0" dirty="0">
                <a:solidFill>
                  <a:srgbClr val="000000"/>
                </a:solidFill>
                <a:effectLst/>
                <a:latin typeface="Open Sans" panose="020B0606030504020204" pitchFamily="34" charset="0"/>
              </a:rPr>
              <a:t> Done (</a:t>
            </a:r>
            <a:r>
              <a:rPr lang="es-CO" sz="2800" b="1" i="0" dirty="0" err="1">
                <a:solidFill>
                  <a:srgbClr val="000000"/>
                </a:solidFill>
                <a:effectLst/>
                <a:latin typeface="Open Sans" panose="020B0606030504020204" pitchFamily="34" charset="0"/>
              </a:rPr>
              <a:t>DoD</a:t>
            </a:r>
            <a:r>
              <a:rPr lang="es-CO" sz="2800" b="1" i="0" dirty="0">
                <a:solidFill>
                  <a:srgbClr val="000000"/>
                </a:solidFill>
                <a:effectLst/>
                <a:latin typeface="Open Sans" panose="020B0606030504020204" pitchFamily="34" charset="0"/>
              </a:rPr>
              <a:t>)</a:t>
            </a:r>
          </a:p>
          <a:p>
            <a:pPr algn="l"/>
            <a:endParaRPr lang="es-CO" dirty="0">
              <a:solidFill>
                <a:srgbClr val="000000"/>
              </a:solidFill>
              <a:latin typeface="Open Sans" panose="020B0606030504020204" pitchFamily="34" charset="0"/>
            </a:endParaRPr>
          </a:p>
          <a:p>
            <a:pPr algn="l"/>
            <a:r>
              <a:rPr lang="es-MX" b="0" i="0" dirty="0">
                <a:solidFill>
                  <a:srgbClr val="000000"/>
                </a:solidFill>
                <a:effectLst/>
                <a:latin typeface="Open Sans" panose="020B0606030504020204" pitchFamily="34" charset="0"/>
              </a:rPr>
              <a:t>La </a:t>
            </a:r>
            <a:r>
              <a:rPr lang="es-MX" b="0" i="0" dirty="0" err="1">
                <a:solidFill>
                  <a:srgbClr val="000000"/>
                </a:solidFill>
                <a:effectLst/>
                <a:latin typeface="Open Sans" panose="020B0606030504020204" pitchFamily="34" charset="0"/>
              </a:rPr>
              <a:t>DoD</a:t>
            </a:r>
            <a:r>
              <a:rPr lang="es-MX" b="0" i="0" dirty="0">
                <a:solidFill>
                  <a:srgbClr val="000000"/>
                </a:solidFill>
                <a:effectLst/>
                <a:latin typeface="Open Sans" panose="020B0606030504020204" pitchFamily="34" charset="0"/>
              </a:rPr>
              <a:t> es un documento que define cuando un requerimiento (historia de usuario o similar) se considera </a:t>
            </a:r>
            <a:r>
              <a:rPr lang="es-MX" b="1" i="0" dirty="0">
                <a:solidFill>
                  <a:srgbClr val="000000"/>
                </a:solidFill>
                <a:effectLst/>
                <a:latin typeface="Open Sans" panose="020B0606030504020204" pitchFamily="34" charset="0"/>
              </a:rPr>
              <a:t>hecho</a:t>
            </a:r>
            <a:r>
              <a:rPr lang="es-MX" b="0" i="0" dirty="0">
                <a:solidFill>
                  <a:srgbClr val="000000"/>
                </a:solidFill>
                <a:effectLst/>
                <a:latin typeface="Open Sans" panose="020B0606030504020204" pitchFamily="34" charset="0"/>
              </a:rPr>
              <a:t>. La idea es establecer una serie de criterios comunes para especificar cuando un ítem está completamente terminado y que aplique a todos los ítems que forman parte del incremento.</a:t>
            </a:r>
            <a:endParaRPr lang="es-CO" i="0" dirty="0">
              <a:solidFill>
                <a:srgbClr val="000000"/>
              </a:solidFill>
              <a:effectLst/>
              <a:latin typeface="Open Sans" panose="020B0606030504020204" pitchFamily="34" charset="0"/>
            </a:endParaRPr>
          </a:p>
        </p:txBody>
      </p:sp>
      <p:pic>
        <p:nvPicPr>
          <p:cNvPr id="6" name="Imagen 5">
            <a:extLst>
              <a:ext uri="{FF2B5EF4-FFF2-40B4-BE49-F238E27FC236}">
                <a16:creationId xmlns:a16="http://schemas.microsoft.com/office/drawing/2014/main" id="{4976BF22-7A6F-A7DF-502F-91C407D7BB20}"/>
              </a:ext>
            </a:extLst>
          </p:cNvPr>
          <p:cNvPicPr>
            <a:picLocks noChangeAspect="1"/>
          </p:cNvPicPr>
          <p:nvPr/>
        </p:nvPicPr>
        <p:blipFill rotWithShape="1">
          <a:blip r:embed="rId2"/>
          <a:srcRect l="70761" t="48985" r="17582" b="21015"/>
          <a:stretch/>
        </p:blipFill>
        <p:spPr>
          <a:xfrm>
            <a:off x="854764" y="1720849"/>
            <a:ext cx="3033893" cy="4391715"/>
          </a:xfrm>
          <a:prstGeom prst="rect">
            <a:avLst/>
          </a:prstGeom>
        </p:spPr>
      </p:pic>
    </p:spTree>
    <p:extLst>
      <p:ext uri="{BB962C8B-B14F-4D97-AF65-F5344CB8AC3E}">
        <p14:creationId xmlns:p14="http://schemas.microsoft.com/office/powerpoint/2010/main" val="226104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Otros artefactos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902810" y="1965801"/>
            <a:ext cx="4938466" cy="3416320"/>
          </a:xfrm>
          <a:prstGeom prst="rect">
            <a:avLst/>
          </a:prstGeom>
          <a:noFill/>
        </p:spPr>
        <p:txBody>
          <a:bodyPr wrap="square" rtlCol="0">
            <a:spAutoFit/>
          </a:bodyPr>
          <a:lstStyle/>
          <a:p>
            <a:pPr algn="l"/>
            <a:r>
              <a:rPr lang="es-MX" sz="2800" b="1" i="0" dirty="0" err="1">
                <a:solidFill>
                  <a:srgbClr val="000000"/>
                </a:solidFill>
                <a:effectLst/>
                <a:latin typeface="Open Sans" panose="020B0606030504020204" pitchFamily="34" charset="0"/>
              </a:rPr>
              <a:t>Burndown</a:t>
            </a:r>
            <a:r>
              <a:rPr lang="es-MX" sz="2800" b="1" i="0" dirty="0">
                <a:solidFill>
                  <a:srgbClr val="000000"/>
                </a:solidFill>
                <a:effectLst/>
                <a:latin typeface="Open Sans" panose="020B0606030504020204" pitchFamily="34" charset="0"/>
              </a:rPr>
              <a:t> Chart</a:t>
            </a:r>
          </a:p>
          <a:p>
            <a:pPr algn="l"/>
            <a:endParaRPr lang="es-MX" sz="2800" b="1" i="0" dirty="0">
              <a:solidFill>
                <a:srgbClr val="000000"/>
              </a:solidFill>
              <a:effectLst/>
              <a:latin typeface="Open Sans" panose="020B0606030504020204" pitchFamily="34" charset="0"/>
            </a:endParaRPr>
          </a:p>
          <a:p>
            <a:pPr algn="l"/>
            <a:r>
              <a:rPr lang="es-MX" sz="2000" b="0" i="0" dirty="0">
                <a:solidFill>
                  <a:srgbClr val="000000"/>
                </a:solidFill>
                <a:effectLst/>
                <a:latin typeface="Open Sans" panose="020B0606030504020204" pitchFamily="34" charset="0"/>
              </a:rPr>
              <a:t>El </a:t>
            </a:r>
            <a:r>
              <a:rPr lang="es-MX" sz="2000" b="0" i="0" dirty="0" err="1">
                <a:solidFill>
                  <a:srgbClr val="000000"/>
                </a:solidFill>
                <a:effectLst/>
                <a:latin typeface="Open Sans" panose="020B0606030504020204" pitchFamily="34" charset="0"/>
              </a:rPr>
              <a:t>Burndown</a:t>
            </a:r>
            <a:r>
              <a:rPr lang="es-MX" sz="2000" b="0" i="0" dirty="0">
                <a:solidFill>
                  <a:srgbClr val="000000"/>
                </a:solidFill>
                <a:effectLst/>
                <a:latin typeface="Open Sans" panose="020B0606030504020204" pitchFamily="34" charset="0"/>
              </a:rPr>
              <a:t> Chart es un gráfico de trabajo pendiente a lo largo del tiempo que muestra la velocidad a la que se están completando los objetivos, requisitos, o historias de usuarios. Permite extrapolar si el equipo podrá completar el trabajo en el tiempo estimado.</a:t>
            </a:r>
          </a:p>
        </p:txBody>
      </p:sp>
      <p:pic>
        <p:nvPicPr>
          <p:cNvPr id="4" name="Imagen 3">
            <a:extLst>
              <a:ext uri="{FF2B5EF4-FFF2-40B4-BE49-F238E27FC236}">
                <a16:creationId xmlns:a16="http://schemas.microsoft.com/office/drawing/2014/main" id="{F7B421FC-DAEF-34DF-251D-492B5A588D3B}"/>
              </a:ext>
            </a:extLst>
          </p:cNvPr>
          <p:cNvPicPr>
            <a:picLocks noChangeAspect="1"/>
          </p:cNvPicPr>
          <p:nvPr/>
        </p:nvPicPr>
        <p:blipFill rotWithShape="1">
          <a:blip r:embed="rId2"/>
          <a:srcRect l="21848" t="43913" r="52554" b="27796"/>
          <a:stretch/>
        </p:blipFill>
        <p:spPr>
          <a:xfrm>
            <a:off x="198782" y="2077277"/>
            <a:ext cx="4412454" cy="3059873"/>
          </a:xfrm>
          <a:prstGeom prst="rect">
            <a:avLst/>
          </a:prstGeom>
        </p:spPr>
      </p:pic>
    </p:spTree>
    <p:extLst>
      <p:ext uri="{BB962C8B-B14F-4D97-AF65-F5344CB8AC3E}">
        <p14:creationId xmlns:p14="http://schemas.microsoft.com/office/powerpoint/2010/main" val="20918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Roles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474185" y="1194971"/>
            <a:ext cx="5460390" cy="4647426"/>
          </a:xfrm>
          <a:prstGeom prst="rect">
            <a:avLst/>
          </a:prstGeom>
          <a:noFill/>
        </p:spPr>
        <p:txBody>
          <a:bodyPr wrap="square" rtlCol="0">
            <a:spAutoFit/>
          </a:bodyPr>
          <a:lstStyle/>
          <a:p>
            <a:pPr algn="l"/>
            <a:r>
              <a:rPr lang="es-MX" sz="2800" b="1" i="0" dirty="0" err="1">
                <a:solidFill>
                  <a:srgbClr val="000000"/>
                </a:solidFill>
                <a:effectLst/>
                <a:latin typeface="Open Sans" panose="020B0606030504020204" pitchFamily="34" charset="0"/>
              </a:rPr>
              <a:t>Product</a:t>
            </a:r>
            <a:r>
              <a:rPr lang="es-MX" sz="2800" b="1" i="0" dirty="0">
                <a:solidFill>
                  <a:srgbClr val="000000"/>
                </a:solidFill>
                <a:effectLst/>
                <a:latin typeface="Open Sans" panose="020B0606030504020204" pitchFamily="34" charset="0"/>
              </a:rPr>
              <a:t> </a:t>
            </a:r>
            <a:r>
              <a:rPr lang="es-MX" sz="2800" b="1" i="0" dirty="0" err="1">
                <a:solidFill>
                  <a:srgbClr val="000000"/>
                </a:solidFill>
                <a:effectLst/>
                <a:latin typeface="Open Sans" panose="020B0606030504020204" pitchFamily="34" charset="0"/>
              </a:rPr>
              <a:t>Owner</a:t>
            </a:r>
            <a:endParaRPr lang="es-MX" sz="2800" b="1" i="0" dirty="0">
              <a:solidFill>
                <a:srgbClr val="000000"/>
              </a:solidFill>
              <a:effectLst/>
              <a:latin typeface="Open Sans" panose="020B0606030504020204" pitchFamily="34" charset="0"/>
            </a:endParaRPr>
          </a:p>
          <a:p>
            <a:pPr algn="l"/>
            <a:endParaRPr lang="es-MX" sz="2800" i="0" dirty="0">
              <a:solidFill>
                <a:srgbClr val="000000"/>
              </a:solidFill>
              <a:effectLst/>
              <a:latin typeface="Open Sans" panose="020B0606030504020204" pitchFamily="34" charset="0"/>
            </a:endParaRPr>
          </a:p>
          <a:p>
            <a:pPr algn="l"/>
            <a:r>
              <a:rPr lang="es-MX" sz="2000" i="0" dirty="0">
                <a:solidFill>
                  <a:srgbClr val="000000"/>
                </a:solidFill>
                <a:effectLst/>
                <a:latin typeface="Open Sans" panose="020B0606030504020204" pitchFamily="34" charset="0"/>
              </a:rPr>
              <a:t>Es el encargado de optimizar y maximizar el valor del producto, siendo la persona encargada de gestionar el flujo de valor del producto a través del </a:t>
            </a:r>
            <a:r>
              <a:rPr lang="es-MX" sz="2000" i="0" dirty="0" err="1">
                <a:solidFill>
                  <a:srgbClr val="000000"/>
                </a:solidFill>
                <a:effectLst/>
                <a:latin typeface="Open Sans" panose="020B0606030504020204" pitchFamily="34" charset="0"/>
              </a:rPr>
              <a:t>Product</a:t>
            </a:r>
            <a:r>
              <a:rPr lang="es-MX" sz="2000" i="0" dirty="0">
                <a:solidFill>
                  <a:srgbClr val="000000"/>
                </a:solidFill>
                <a:effectLst/>
                <a:latin typeface="Open Sans" panose="020B0606030504020204" pitchFamily="34" charset="0"/>
              </a:rPr>
              <a:t> Backlog. Adicionalmente, es fundamental su labor como interlocutor con los </a:t>
            </a:r>
            <a:r>
              <a:rPr lang="es-MX" sz="2000" i="0" dirty="0" err="1">
                <a:solidFill>
                  <a:srgbClr val="000000"/>
                </a:solidFill>
                <a:effectLst/>
                <a:latin typeface="Open Sans" panose="020B0606030504020204" pitchFamily="34" charset="0"/>
              </a:rPr>
              <a:t>stakeholders</a:t>
            </a:r>
            <a:r>
              <a:rPr lang="es-MX" sz="2000" i="0" dirty="0">
                <a:solidFill>
                  <a:srgbClr val="000000"/>
                </a:solidFill>
                <a:effectLst/>
                <a:latin typeface="Open Sans" panose="020B0606030504020204" pitchFamily="34" charset="0"/>
              </a:rPr>
              <a:t> y sponsors del proyecto, así como su faceta de altavoz de las peticiones y requerimientos de los clientes. </a:t>
            </a:r>
          </a:p>
          <a:p>
            <a:pPr algn="l"/>
            <a:r>
              <a:rPr lang="es-MX" sz="2000" i="0" dirty="0">
                <a:solidFill>
                  <a:srgbClr val="000000"/>
                </a:solidFill>
                <a:effectLst/>
                <a:latin typeface="Open Sans" panose="020B0606030504020204" pitchFamily="34" charset="0"/>
              </a:rPr>
              <a:t>Si el </a:t>
            </a:r>
            <a:r>
              <a:rPr lang="es-MX" sz="2000" i="0" dirty="0" err="1">
                <a:solidFill>
                  <a:srgbClr val="000000"/>
                </a:solidFill>
                <a:effectLst/>
                <a:latin typeface="Open Sans" panose="020B0606030504020204" pitchFamily="34" charset="0"/>
              </a:rPr>
              <a:t>Product</a:t>
            </a:r>
            <a:r>
              <a:rPr lang="es-MX" sz="2000" i="0" dirty="0">
                <a:solidFill>
                  <a:srgbClr val="000000"/>
                </a:solidFill>
                <a:effectLst/>
                <a:latin typeface="Open Sans" panose="020B0606030504020204" pitchFamily="34" charset="0"/>
              </a:rPr>
              <a:t> </a:t>
            </a:r>
            <a:r>
              <a:rPr lang="es-MX" sz="2000" i="0" dirty="0" err="1">
                <a:solidFill>
                  <a:srgbClr val="000000"/>
                </a:solidFill>
                <a:effectLst/>
                <a:latin typeface="Open Sans" panose="020B0606030504020204" pitchFamily="34" charset="0"/>
              </a:rPr>
              <a:t>Owner</a:t>
            </a:r>
            <a:r>
              <a:rPr lang="es-MX" sz="2000" i="0" dirty="0">
                <a:solidFill>
                  <a:srgbClr val="000000"/>
                </a:solidFill>
                <a:effectLst/>
                <a:latin typeface="Open Sans" panose="020B0606030504020204" pitchFamily="34" charset="0"/>
              </a:rPr>
              <a:t> también juega el rol de representante de negocio, su trabajo también aportará valor al producto.</a:t>
            </a:r>
          </a:p>
        </p:txBody>
      </p:sp>
      <p:pic>
        <p:nvPicPr>
          <p:cNvPr id="6" name="Imagen 5">
            <a:extLst>
              <a:ext uri="{FF2B5EF4-FFF2-40B4-BE49-F238E27FC236}">
                <a16:creationId xmlns:a16="http://schemas.microsoft.com/office/drawing/2014/main" id="{8504160F-98CB-51C5-F10A-AFDBDE78E9BB}"/>
              </a:ext>
            </a:extLst>
          </p:cNvPr>
          <p:cNvPicPr>
            <a:picLocks noChangeAspect="1"/>
          </p:cNvPicPr>
          <p:nvPr/>
        </p:nvPicPr>
        <p:blipFill rotWithShape="1">
          <a:blip r:embed="rId2"/>
          <a:srcRect l="53968" t="23333" r="37065" b="57408"/>
          <a:stretch/>
        </p:blipFill>
        <p:spPr>
          <a:xfrm>
            <a:off x="1162878" y="2108199"/>
            <a:ext cx="2368523" cy="2861365"/>
          </a:xfrm>
          <a:prstGeom prst="rect">
            <a:avLst/>
          </a:prstGeom>
        </p:spPr>
      </p:pic>
    </p:spTree>
    <p:extLst>
      <p:ext uri="{BB962C8B-B14F-4D97-AF65-F5344CB8AC3E}">
        <p14:creationId xmlns:p14="http://schemas.microsoft.com/office/powerpoint/2010/main" val="268750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Roles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474185" y="1194971"/>
            <a:ext cx="5460390" cy="3416320"/>
          </a:xfrm>
          <a:prstGeom prst="rect">
            <a:avLst/>
          </a:prstGeom>
          <a:noFill/>
        </p:spPr>
        <p:txBody>
          <a:bodyPr wrap="square" rtlCol="0">
            <a:spAutoFit/>
          </a:bodyPr>
          <a:lstStyle/>
          <a:p>
            <a:pPr algn="l"/>
            <a:r>
              <a:rPr lang="es-MX" sz="2800" b="1" i="0" dirty="0">
                <a:solidFill>
                  <a:srgbClr val="000000"/>
                </a:solidFill>
                <a:effectLst/>
                <a:latin typeface="Open Sans" panose="020B0606030504020204" pitchFamily="34" charset="0"/>
              </a:rPr>
              <a:t>Scrum Master</a:t>
            </a:r>
          </a:p>
          <a:p>
            <a:pPr algn="l"/>
            <a:endParaRPr lang="es-MX" sz="2800" i="0" dirty="0">
              <a:solidFill>
                <a:srgbClr val="000000"/>
              </a:solidFill>
              <a:effectLst/>
              <a:latin typeface="Open Sans" panose="020B0606030504020204" pitchFamily="34" charset="0"/>
            </a:endParaRPr>
          </a:p>
          <a:p>
            <a:pPr algn="l"/>
            <a:r>
              <a:rPr lang="es-MX" sz="2000" b="0" i="0" dirty="0">
                <a:solidFill>
                  <a:srgbClr val="000000"/>
                </a:solidFill>
                <a:effectLst/>
                <a:latin typeface="Open Sans" panose="020B0606030504020204" pitchFamily="34" charset="0"/>
              </a:rPr>
              <a:t>El Scrum Master tiene dos funciones principales dentro del marco de trabajo: gestionar el proceso Scrum y ayudar a eliminar impedimentos que puedan afectar a la entrega del producto. Además, se encarga de las labores de </a:t>
            </a:r>
            <a:r>
              <a:rPr lang="es-MX" sz="2000" b="0" i="0" dirty="0" err="1">
                <a:solidFill>
                  <a:srgbClr val="000000"/>
                </a:solidFill>
                <a:effectLst/>
                <a:latin typeface="Open Sans" panose="020B0606030504020204" pitchFamily="34" charset="0"/>
              </a:rPr>
              <a:t>mentoring</a:t>
            </a:r>
            <a:r>
              <a:rPr lang="es-MX" sz="2000" b="0" i="0" dirty="0">
                <a:solidFill>
                  <a:srgbClr val="000000"/>
                </a:solidFill>
                <a:effectLst/>
                <a:latin typeface="Open Sans" panose="020B0606030504020204" pitchFamily="34" charset="0"/>
              </a:rPr>
              <a:t> y formación, coaching y de facilitar reuniones y eventos si es necesario.</a:t>
            </a:r>
          </a:p>
        </p:txBody>
      </p:sp>
      <p:pic>
        <p:nvPicPr>
          <p:cNvPr id="4" name="Imagen 3">
            <a:extLst>
              <a:ext uri="{FF2B5EF4-FFF2-40B4-BE49-F238E27FC236}">
                <a16:creationId xmlns:a16="http://schemas.microsoft.com/office/drawing/2014/main" id="{6088A830-C65D-6D53-AEF6-0D0BE46430BF}"/>
              </a:ext>
            </a:extLst>
          </p:cNvPr>
          <p:cNvPicPr>
            <a:picLocks noChangeAspect="1"/>
          </p:cNvPicPr>
          <p:nvPr/>
        </p:nvPicPr>
        <p:blipFill rotWithShape="1">
          <a:blip r:embed="rId2"/>
          <a:srcRect l="35625" t="23913" r="55163" b="58696"/>
          <a:stretch/>
        </p:blipFill>
        <p:spPr>
          <a:xfrm>
            <a:off x="1050178" y="2287220"/>
            <a:ext cx="2414493" cy="2564064"/>
          </a:xfrm>
          <a:prstGeom prst="rect">
            <a:avLst/>
          </a:prstGeom>
        </p:spPr>
      </p:pic>
    </p:spTree>
    <p:extLst>
      <p:ext uri="{BB962C8B-B14F-4D97-AF65-F5344CB8AC3E}">
        <p14:creationId xmlns:p14="http://schemas.microsoft.com/office/powerpoint/2010/main" val="174285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C957B130-28DF-A14C-1AFA-91235107DF0A}"/>
              </a:ext>
            </a:extLst>
          </p:cNvPr>
          <p:cNvSpPr>
            <a:spLocks noGrp="1"/>
          </p:cNvSpPr>
          <p:nvPr>
            <p:ph type="subTitle" idx="1"/>
          </p:nvPr>
        </p:nvSpPr>
        <p:spPr>
          <a:xfrm>
            <a:off x="1008678" y="3570631"/>
            <a:ext cx="8554422" cy="2523898"/>
          </a:xfrm>
        </p:spPr>
        <p:txBody>
          <a:bodyPr>
            <a:normAutofit/>
          </a:bodyPr>
          <a:lstStyle/>
          <a:p>
            <a:pPr algn="just"/>
            <a:r>
              <a:rPr lang="es-MX" sz="2400" dirty="0">
                <a:solidFill>
                  <a:srgbClr val="202124"/>
                </a:solidFill>
                <a:latin typeface="arial" panose="020B0604020202020204" pitchFamily="34" charset="0"/>
              </a:rPr>
              <a:t>Scrum es un proceso en el que se aplican de manera regular un conjunto de buenas prácticas, para trabajar colaborativamente en equipo y obtener el mejor resultado posible de un proyecto. Estas prácticas se apoyan unas a otras y su selección tiene origen en un estudio de la manera de trabajar de equipos altamente productivos.</a:t>
            </a:r>
          </a:p>
          <a:p>
            <a:pPr algn="just"/>
            <a:endParaRPr lang="es-MX" sz="2000" dirty="0">
              <a:solidFill>
                <a:srgbClr val="202124"/>
              </a:solidFill>
              <a:latin typeface="arial" panose="020B0604020202020204" pitchFamily="34" charset="0"/>
            </a:endParaRPr>
          </a:p>
        </p:txBody>
      </p:sp>
      <p:pic>
        <p:nvPicPr>
          <p:cNvPr id="5" name="Imagen 4">
            <a:extLst>
              <a:ext uri="{FF2B5EF4-FFF2-40B4-BE49-F238E27FC236}">
                <a16:creationId xmlns:a16="http://schemas.microsoft.com/office/drawing/2014/main" id="{39BF9BFF-BDA6-9044-0738-042C469D69B9}"/>
              </a:ext>
            </a:extLst>
          </p:cNvPr>
          <p:cNvPicPr>
            <a:picLocks noChangeAspect="1"/>
          </p:cNvPicPr>
          <p:nvPr/>
        </p:nvPicPr>
        <p:blipFill rotWithShape="1">
          <a:blip r:embed="rId2"/>
          <a:srcRect l="58593" t="30556" r="3204" b="37083"/>
          <a:stretch/>
        </p:blipFill>
        <p:spPr>
          <a:xfrm>
            <a:off x="2486025" y="379529"/>
            <a:ext cx="5699828" cy="2715869"/>
          </a:xfrm>
          <a:prstGeom prst="rect">
            <a:avLst/>
          </a:prstGeom>
        </p:spPr>
      </p:pic>
    </p:spTree>
    <p:extLst>
      <p:ext uri="{BB962C8B-B14F-4D97-AF65-F5344CB8AC3E}">
        <p14:creationId xmlns:p14="http://schemas.microsoft.com/office/powerpoint/2010/main" val="2691183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Roles</a:t>
            </a:r>
            <a:endParaRPr lang="es-CO" sz="5400" dirty="0"/>
          </a:p>
        </p:txBody>
      </p:sp>
      <p:sp>
        <p:nvSpPr>
          <p:cNvPr id="5" name="CuadroTexto 4">
            <a:extLst>
              <a:ext uri="{FF2B5EF4-FFF2-40B4-BE49-F238E27FC236}">
                <a16:creationId xmlns:a16="http://schemas.microsoft.com/office/drawing/2014/main" id="{A30F58AC-AFE2-D4BA-5A6F-BDABC706D4EC}"/>
              </a:ext>
            </a:extLst>
          </p:cNvPr>
          <p:cNvSpPr txBox="1"/>
          <p:nvPr/>
        </p:nvSpPr>
        <p:spPr>
          <a:xfrm>
            <a:off x="4055085" y="2002650"/>
            <a:ext cx="5460390" cy="2800767"/>
          </a:xfrm>
          <a:prstGeom prst="rect">
            <a:avLst/>
          </a:prstGeom>
          <a:noFill/>
        </p:spPr>
        <p:txBody>
          <a:bodyPr wrap="square" rtlCol="0">
            <a:spAutoFit/>
          </a:bodyPr>
          <a:lstStyle/>
          <a:p>
            <a:pPr algn="l"/>
            <a:r>
              <a:rPr lang="es-MX" sz="2800" b="1" i="0" dirty="0">
                <a:solidFill>
                  <a:srgbClr val="000000"/>
                </a:solidFill>
                <a:effectLst/>
                <a:latin typeface="Open Sans" panose="020B0606030504020204" pitchFamily="34" charset="0"/>
              </a:rPr>
              <a:t>El equipo de desarrollo</a:t>
            </a:r>
          </a:p>
          <a:p>
            <a:pPr algn="l"/>
            <a:endParaRPr lang="es-MX" sz="2800" i="0" dirty="0">
              <a:solidFill>
                <a:srgbClr val="000000"/>
              </a:solidFill>
              <a:effectLst/>
              <a:latin typeface="Open Sans" panose="020B0606030504020204" pitchFamily="34" charset="0"/>
            </a:endParaRPr>
          </a:p>
          <a:p>
            <a:pPr algn="l"/>
            <a:r>
              <a:rPr lang="es-MX" sz="2000" i="0" dirty="0">
                <a:solidFill>
                  <a:srgbClr val="000000"/>
                </a:solidFill>
                <a:effectLst/>
                <a:latin typeface="Open Sans" panose="020B0606030504020204" pitchFamily="34" charset="0"/>
              </a:rPr>
              <a:t>Suele estar formado por entre 3 a 9 profesionales que se encargan de desarrollar el producto, </a:t>
            </a:r>
            <a:r>
              <a:rPr lang="es-MX" sz="2000" i="0" dirty="0" err="1">
                <a:solidFill>
                  <a:srgbClr val="000000"/>
                </a:solidFill>
                <a:effectLst/>
                <a:latin typeface="Open Sans" panose="020B0606030504020204" pitchFamily="34" charset="0"/>
              </a:rPr>
              <a:t>auto-organizándose</a:t>
            </a:r>
            <a:r>
              <a:rPr lang="es-MX" sz="2000" i="0" dirty="0">
                <a:solidFill>
                  <a:srgbClr val="000000"/>
                </a:solidFill>
                <a:effectLst/>
                <a:latin typeface="Open Sans" panose="020B0606030504020204" pitchFamily="34" charset="0"/>
              </a:rPr>
              <a:t> y </a:t>
            </a:r>
            <a:r>
              <a:rPr lang="es-MX" sz="2000" i="0" dirty="0" err="1">
                <a:solidFill>
                  <a:srgbClr val="000000"/>
                </a:solidFill>
                <a:effectLst/>
                <a:latin typeface="Open Sans" panose="020B0606030504020204" pitchFamily="34" charset="0"/>
              </a:rPr>
              <a:t>auto-gestionándose</a:t>
            </a:r>
            <a:r>
              <a:rPr lang="es-MX" sz="2000" i="0" dirty="0">
                <a:solidFill>
                  <a:srgbClr val="000000"/>
                </a:solidFill>
                <a:effectLst/>
                <a:latin typeface="Open Sans" panose="020B0606030504020204" pitchFamily="34" charset="0"/>
              </a:rPr>
              <a:t> para conseguir entregar un incremento de software al final del ciclo de desarrollo</a:t>
            </a:r>
            <a:r>
              <a:rPr lang="es-MX" sz="2000" b="0" i="0" dirty="0">
                <a:solidFill>
                  <a:srgbClr val="000000"/>
                </a:solidFill>
                <a:effectLst/>
                <a:latin typeface="Open Sans" panose="020B0606030504020204" pitchFamily="34" charset="0"/>
              </a:rPr>
              <a:t>.</a:t>
            </a:r>
          </a:p>
        </p:txBody>
      </p:sp>
      <p:pic>
        <p:nvPicPr>
          <p:cNvPr id="6" name="Imagen 5">
            <a:extLst>
              <a:ext uri="{FF2B5EF4-FFF2-40B4-BE49-F238E27FC236}">
                <a16:creationId xmlns:a16="http://schemas.microsoft.com/office/drawing/2014/main" id="{1079886E-EDCC-033A-02BE-A9ACB4A8EB64}"/>
              </a:ext>
            </a:extLst>
          </p:cNvPr>
          <p:cNvPicPr>
            <a:picLocks noChangeAspect="1"/>
          </p:cNvPicPr>
          <p:nvPr/>
        </p:nvPicPr>
        <p:blipFill rotWithShape="1">
          <a:blip r:embed="rId2"/>
          <a:srcRect l="54453" t="22639" r="35859" b="60417"/>
          <a:stretch/>
        </p:blipFill>
        <p:spPr>
          <a:xfrm>
            <a:off x="857249" y="2051408"/>
            <a:ext cx="2800351" cy="2755184"/>
          </a:xfrm>
          <a:prstGeom prst="rect">
            <a:avLst/>
          </a:prstGeom>
        </p:spPr>
      </p:pic>
    </p:spTree>
    <p:extLst>
      <p:ext uri="{BB962C8B-B14F-4D97-AF65-F5344CB8AC3E}">
        <p14:creationId xmlns:p14="http://schemas.microsoft.com/office/powerpoint/2010/main" val="2969561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2778327" y="219765"/>
            <a:ext cx="8596668" cy="1320800"/>
          </a:xfrm>
        </p:spPr>
        <p:txBody>
          <a:bodyPr>
            <a:normAutofit/>
          </a:bodyPr>
          <a:lstStyle/>
          <a:p>
            <a:r>
              <a:rPr lang="es-MX" sz="6600" dirty="0"/>
              <a:t>Continuará </a:t>
            </a:r>
            <a:endParaRPr lang="es-CO" sz="6600" dirty="0"/>
          </a:p>
        </p:txBody>
      </p:sp>
      <p:pic>
        <p:nvPicPr>
          <p:cNvPr id="4" name="Imagen 3">
            <a:extLst>
              <a:ext uri="{FF2B5EF4-FFF2-40B4-BE49-F238E27FC236}">
                <a16:creationId xmlns:a16="http://schemas.microsoft.com/office/drawing/2014/main" id="{BD463F9F-C51A-8417-82CB-E4974F20A8D1}"/>
              </a:ext>
            </a:extLst>
          </p:cNvPr>
          <p:cNvPicPr>
            <a:picLocks noChangeAspect="1"/>
          </p:cNvPicPr>
          <p:nvPr/>
        </p:nvPicPr>
        <p:blipFill rotWithShape="1">
          <a:blip r:embed="rId2"/>
          <a:srcRect l="60000" t="27826" r="6332" b="33333"/>
          <a:stretch/>
        </p:blipFill>
        <p:spPr>
          <a:xfrm>
            <a:off x="1311965" y="1540565"/>
            <a:ext cx="7494105" cy="4863005"/>
          </a:xfrm>
          <a:prstGeom prst="rect">
            <a:avLst/>
          </a:prstGeom>
        </p:spPr>
      </p:pic>
    </p:spTree>
    <p:extLst>
      <p:ext uri="{BB962C8B-B14F-4D97-AF65-F5344CB8AC3E}">
        <p14:creationId xmlns:p14="http://schemas.microsoft.com/office/powerpoint/2010/main" val="2949422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DBFE0-1CFD-05B6-FCFD-8FE732930DDB}"/>
              </a:ext>
            </a:extLst>
          </p:cNvPr>
          <p:cNvSpPr>
            <a:spLocks noGrp="1"/>
          </p:cNvSpPr>
          <p:nvPr>
            <p:ph type="ctrTitle"/>
          </p:nvPr>
        </p:nvSpPr>
        <p:spPr>
          <a:xfrm>
            <a:off x="1161834" y="920578"/>
            <a:ext cx="7766936" cy="1646302"/>
          </a:xfrm>
        </p:spPr>
        <p:txBody>
          <a:bodyPr/>
          <a:lstStyle/>
          <a:p>
            <a:pPr algn="ctr"/>
            <a:r>
              <a:rPr lang="es-MX" dirty="0"/>
              <a:t>Elementos de SCRUM</a:t>
            </a:r>
            <a:br>
              <a:rPr lang="es-MX" dirty="0"/>
            </a:br>
            <a:r>
              <a:rPr lang="es-MX" dirty="0"/>
              <a:t>CAR</a:t>
            </a:r>
            <a:endParaRPr lang="es-CO" dirty="0"/>
          </a:p>
        </p:txBody>
      </p:sp>
      <p:sp>
        <p:nvSpPr>
          <p:cNvPr id="3" name="Subtítulo 2">
            <a:extLst>
              <a:ext uri="{FF2B5EF4-FFF2-40B4-BE49-F238E27FC236}">
                <a16:creationId xmlns:a16="http://schemas.microsoft.com/office/drawing/2014/main" id="{C98DEFE2-C6B7-EBD4-4784-CDA564985BFC}"/>
              </a:ext>
            </a:extLst>
          </p:cNvPr>
          <p:cNvSpPr>
            <a:spLocks noGrp="1"/>
          </p:cNvSpPr>
          <p:nvPr>
            <p:ph type="subTitle" idx="1"/>
          </p:nvPr>
        </p:nvSpPr>
        <p:spPr>
          <a:xfrm>
            <a:off x="779280" y="2859040"/>
            <a:ext cx="7766936" cy="1096899"/>
          </a:xfrm>
        </p:spPr>
        <p:txBody>
          <a:bodyPr>
            <a:normAutofit/>
          </a:bodyPr>
          <a:lstStyle/>
          <a:p>
            <a:r>
              <a:rPr lang="es-MX" sz="2800" dirty="0"/>
              <a:t>CEREMONIAS        ARTEFACTOS        ROLES</a:t>
            </a:r>
            <a:endParaRPr lang="es-CO" sz="2800" dirty="0"/>
          </a:p>
        </p:txBody>
      </p:sp>
      <p:pic>
        <p:nvPicPr>
          <p:cNvPr id="5" name="Imagen 4">
            <a:extLst>
              <a:ext uri="{FF2B5EF4-FFF2-40B4-BE49-F238E27FC236}">
                <a16:creationId xmlns:a16="http://schemas.microsoft.com/office/drawing/2014/main" id="{FA728778-5750-1D03-C486-6696553698E2}"/>
              </a:ext>
            </a:extLst>
          </p:cNvPr>
          <p:cNvPicPr>
            <a:picLocks noChangeAspect="1"/>
          </p:cNvPicPr>
          <p:nvPr/>
        </p:nvPicPr>
        <p:blipFill rotWithShape="1">
          <a:blip r:embed="rId2"/>
          <a:srcRect l="7813" t="62361" r="78203" b="5000"/>
          <a:stretch/>
        </p:blipFill>
        <p:spPr>
          <a:xfrm>
            <a:off x="4905375" y="3477894"/>
            <a:ext cx="1419225" cy="1863229"/>
          </a:xfrm>
          <a:prstGeom prst="rect">
            <a:avLst/>
          </a:prstGeom>
        </p:spPr>
      </p:pic>
      <p:pic>
        <p:nvPicPr>
          <p:cNvPr id="7" name="Imagen 6">
            <a:extLst>
              <a:ext uri="{FF2B5EF4-FFF2-40B4-BE49-F238E27FC236}">
                <a16:creationId xmlns:a16="http://schemas.microsoft.com/office/drawing/2014/main" id="{843CA739-5110-D09C-0C43-62C9ACBA359F}"/>
              </a:ext>
            </a:extLst>
          </p:cNvPr>
          <p:cNvPicPr>
            <a:picLocks noChangeAspect="1"/>
          </p:cNvPicPr>
          <p:nvPr/>
        </p:nvPicPr>
        <p:blipFill rotWithShape="1">
          <a:blip r:embed="rId3"/>
          <a:srcRect l="36295" t="50000" r="53046" b="37222"/>
          <a:stretch/>
        </p:blipFill>
        <p:spPr>
          <a:xfrm>
            <a:off x="6931604" y="3580171"/>
            <a:ext cx="2300428" cy="1551306"/>
          </a:xfrm>
          <a:prstGeom prst="rect">
            <a:avLst/>
          </a:prstGeom>
        </p:spPr>
      </p:pic>
      <p:pic>
        <p:nvPicPr>
          <p:cNvPr id="11" name="Imagen 10">
            <a:extLst>
              <a:ext uri="{FF2B5EF4-FFF2-40B4-BE49-F238E27FC236}">
                <a16:creationId xmlns:a16="http://schemas.microsoft.com/office/drawing/2014/main" id="{5A6A2EA1-2389-3641-8682-4D0BC436F12E}"/>
              </a:ext>
            </a:extLst>
          </p:cNvPr>
          <p:cNvPicPr>
            <a:picLocks noChangeAspect="1"/>
          </p:cNvPicPr>
          <p:nvPr/>
        </p:nvPicPr>
        <p:blipFill rotWithShape="1">
          <a:blip r:embed="rId3"/>
          <a:srcRect l="54219" t="32639" r="21953" b="26528"/>
          <a:stretch/>
        </p:blipFill>
        <p:spPr>
          <a:xfrm>
            <a:off x="1825846" y="3485175"/>
            <a:ext cx="1707898" cy="1646302"/>
          </a:xfrm>
          <a:prstGeom prst="rect">
            <a:avLst/>
          </a:prstGeom>
        </p:spPr>
      </p:pic>
    </p:spTree>
    <p:extLst>
      <p:ext uri="{BB962C8B-B14F-4D97-AF65-F5344CB8AC3E}">
        <p14:creationId xmlns:p14="http://schemas.microsoft.com/office/powerpoint/2010/main" val="69885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331866" y="1610714"/>
            <a:ext cx="4938466" cy="3293209"/>
          </a:xfrm>
          <a:prstGeom prst="rect">
            <a:avLst/>
          </a:prstGeom>
          <a:noFill/>
        </p:spPr>
        <p:txBody>
          <a:bodyPr wrap="square" rtlCol="0">
            <a:spAutoFit/>
          </a:bodyPr>
          <a:lstStyle/>
          <a:p>
            <a:r>
              <a:rPr lang="es-MX" sz="2800" b="1" i="0" dirty="0">
                <a:solidFill>
                  <a:srgbClr val="000000"/>
                </a:solidFill>
                <a:effectLst/>
                <a:latin typeface="Open Sans" panose="020B0606030504020204" pitchFamily="34" charset="0"/>
              </a:rPr>
              <a:t>El Sprint</a:t>
            </a:r>
          </a:p>
          <a:p>
            <a:endParaRPr lang="es-MX" b="1" i="0" dirty="0">
              <a:solidFill>
                <a:srgbClr val="000000"/>
              </a:solidFill>
              <a:effectLst/>
              <a:latin typeface="Open Sans" panose="020B0606030504020204" pitchFamily="34" charset="0"/>
            </a:endParaRPr>
          </a:p>
          <a:p>
            <a:r>
              <a:rPr lang="es-MX" i="0" dirty="0">
                <a:solidFill>
                  <a:srgbClr val="000000"/>
                </a:solidFill>
                <a:effectLst/>
                <a:latin typeface="Open Sans" panose="020B0606030504020204" pitchFamily="34" charset="0"/>
              </a:rPr>
              <a:t>Es un contenedor para el resto de eventos de Scrum. El Sprint es continuo, es decir, su duración no debe cambiar mientras está en marcha el desarrollo del producto, y se puede interpretar como una medida de ritmo constante a lo largo del tiempo, permitiéndonos reducir complejidad y comparar resultados a lo largo de diferentes </a:t>
            </a:r>
            <a:r>
              <a:rPr lang="es-MX" i="0" dirty="0" err="1">
                <a:solidFill>
                  <a:srgbClr val="000000"/>
                </a:solidFill>
                <a:effectLst/>
                <a:latin typeface="Open Sans" panose="020B0606030504020204" pitchFamily="34" charset="0"/>
              </a:rPr>
              <a:t>Sprints</a:t>
            </a:r>
            <a:r>
              <a:rPr lang="es-MX" i="0" dirty="0">
                <a:solidFill>
                  <a:srgbClr val="000000"/>
                </a:solidFill>
                <a:effectLst/>
                <a:latin typeface="Open Sans" panose="020B0606030504020204" pitchFamily="34" charset="0"/>
              </a:rPr>
              <a:t>. </a:t>
            </a:r>
          </a:p>
        </p:txBody>
      </p:sp>
      <p:sp>
        <p:nvSpPr>
          <p:cNvPr id="6" name="Rectángulo 5">
            <a:extLst>
              <a:ext uri="{FF2B5EF4-FFF2-40B4-BE49-F238E27FC236}">
                <a16:creationId xmlns:a16="http://schemas.microsoft.com/office/drawing/2014/main" id="{EC676F43-520F-D46D-C337-ACDF24418218}"/>
              </a:ext>
            </a:extLst>
          </p:cNvPr>
          <p:cNvSpPr/>
          <p:nvPr/>
        </p:nvSpPr>
        <p:spPr>
          <a:xfrm>
            <a:off x="5061278" y="4793787"/>
            <a:ext cx="4155574" cy="1323439"/>
          </a:xfrm>
          <a:prstGeom prst="rect">
            <a:avLst/>
          </a:prstGeom>
          <a:noFill/>
        </p:spPr>
        <p:txBody>
          <a:bodyPr wrap="square" lIns="91440" tIns="45720" rIns="91440" bIns="45720">
            <a:spAutoFit/>
          </a:bodyPr>
          <a:lstStyle/>
          <a:p>
            <a:pPr algn="ctr"/>
            <a:r>
              <a:rPr lang="es-MX" sz="4000" b="1" dirty="0">
                <a:ln w="22225">
                  <a:solidFill>
                    <a:schemeClr val="accent2"/>
                  </a:solidFill>
                  <a:prstDash val="solid"/>
                </a:ln>
                <a:solidFill>
                  <a:schemeClr val="accent2">
                    <a:lumMod val="40000"/>
                    <a:lumOff val="60000"/>
                  </a:schemeClr>
                </a:solidFill>
              </a:rPr>
              <a:t>De 1 - 4 semanas</a:t>
            </a:r>
          </a:p>
        </p:txBody>
      </p:sp>
      <p:pic>
        <p:nvPicPr>
          <p:cNvPr id="8" name="Imagen 7">
            <a:extLst>
              <a:ext uri="{FF2B5EF4-FFF2-40B4-BE49-F238E27FC236}">
                <a16:creationId xmlns:a16="http://schemas.microsoft.com/office/drawing/2014/main" id="{0364498B-06BA-CB61-2111-7BA4CEE9E91A}"/>
              </a:ext>
            </a:extLst>
          </p:cNvPr>
          <p:cNvPicPr>
            <a:picLocks noChangeAspect="1"/>
          </p:cNvPicPr>
          <p:nvPr/>
        </p:nvPicPr>
        <p:blipFill rotWithShape="1">
          <a:blip r:embed="rId3"/>
          <a:srcRect l="55263" t="40408" r="35638" b="43673"/>
          <a:stretch/>
        </p:blipFill>
        <p:spPr>
          <a:xfrm>
            <a:off x="8539407" y="4793787"/>
            <a:ext cx="1528324" cy="1503991"/>
          </a:xfrm>
          <a:prstGeom prst="rect">
            <a:avLst/>
          </a:prstGeom>
        </p:spPr>
      </p:pic>
    </p:spTree>
    <p:extLst>
      <p:ext uri="{BB962C8B-B14F-4D97-AF65-F5344CB8AC3E}">
        <p14:creationId xmlns:p14="http://schemas.microsoft.com/office/powerpoint/2010/main" val="185174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063951" y="2337356"/>
            <a:ext cx="4938466" cy="3293209"/>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Sprint </a:t>
            </a:r>
            <a:r>
              <a:rPr lang="es-CO" sz="2800" b="1" i="0" dirty="0" err="1">
                <a:solidFill>
                  <a:srgbClr val="000000"/>
                </a:solidFill>
                <a:effectLst/>
                <a:latin typeface="Open Sans" panose="020B0606030504020204" pitchFamily="34" charset="0"/>
              </a:rPr>
              <a:t>Planning</a:t>
            </a:r>
            <a:endParaRPr lang="es-CO" sz="2800" b="1" i="0" dirty="0">
              <a:solidFill>
                <a:srgbClr val="000000"/>
              </a:solidFill>
              <a:effectLst/>
              <a:latin typeface="Open Sans" panose="020B0606030504020204" pitchFamily="34" charset="0"/>
            </a:endParaRPr>
          </a:p>
          <a:p>
            <a:pPr algn="l"/>
            <a:endParaRPr lang="es-CO" b="1" dirty="0">
              <a:solidFill>
                <a:srgbClr val="000000"/>
              </a:solidFill>
              <a:latin typeface="Open Sans" panose="020B0606030504020204" pitchFamily="34" charset="0"/>
            </a:endParaRPr>
          </a:p>
          <a:p>
            <a:pPr algn="l"/>
            <a:r>
              <a:rPr lang="es-MX" dirty="0">
                <a:solidFill>
                  <a:srgbClr val="000000"/>
                </a:solidFill>
                <a:latin typeface="Open Sans" panose="020B0606030504020204" pitchFamily="34" charset="0"/>
              </a:rPr>
              <a:t>E</a:t>
            </a:r>
            <a:r>
              <a:rPr lang="es-MX" i="0" dirty="0">
                <a:solidFill>
                  <a:srgbClr val="000000"/>
                </a:solidFill>
                <a:effectLst/>
                <a:latin typeface="Open Sans" panose="020B0606030504020204" pitchFamily="34" charset="0"/>
              </a:rPr>
              <a:t>s una reunión que se realiza al comienzo de cada Sprint donde participa el equipo Scrum al completo; sirve para inspeccionar el </a:t>
            </a:r>
            <a:r>
              <a:rPr lang="es-MX" i="1" dirty="0">
                <a:solidFill>
                  <a:srgbClr val="000000"/>
                </a:solidFill>
                <a:effectLst/>
                <a:latin typeface="Open Sans" panose="020B0606030504020204" pitchFamily="34" charset="0"/>
              </a:rPr>
              <a:t>Backlog</a:t>
            </a:r>
            <a:r>
              <a:rPr lang="es-MX" i="0" dirty="0">
                <a:solidFill>
                  <a:srgbClr val="000000"/>
                </a:solidFill>
                <a:effectLst/>
                <a:latin typeface="Open Sans" panose="020B0606030504020204" pitchFamily="34" charset="0"/>
              </a:rPr>
              <a:t> del Producto (</a:t>
            </a:r>
            <a:r>
              <a:rPr lang="es-MX" b="0" i="1" dirty="0" err="1">
                <a:solidFill>
                  <a:srgbClr val="000000"/>
                </a:solidFill>
                <a:effectLst/>
                <a:latin typeface="Open Sans" panose="020B0606030504020204" pitchFamily="34" charset="0"/>
              </a:rPr>
              <a:t>Product</a:t>
            </a:r>
            <a:r>
              <a:rPr lang="es-MX" b="0" i="1" dirty="0">
                <a:solidFill>
                  <a:srgbClr val="000000"/>
                </a:solidFill>
                <a:effectLst/>
                <a:latin typeface="Open Sans" panose="020B0606030504020204" pitchFamily="34" charset="0"/>
              </a:rPr>
              <a:t> Backlog</a:t>
            </a:r>
            <a:r>
              <a:rPr lang="es-MX" b="0" i="0" dirty="0">
                <a:solidFill>
                  <a:srgbClr val="000000"/>
                </a:solidFill>
                <a:effectLst/>
                <a:latin typeface="Open Sans" panose="020B0606030504020204" pitchFamily="34" charset="0"/>
              </a:rPr>
              <a:t> ) y que el equipo de desarrollo seleccione los </a:t>
            </a:r>
            <a:r>
              <a:rPr lang="es-MX" b="0" i="1" dirty="0" err="1">
                <a:solidFill>
                  <a:srgbClr val="000000"/>
                </a:solidFill>
                <a:effectLst/>
                <a:latin typeface="Open Sans" panose="020B0606030504020204" pitchFamily="34" charset="0"/>
              </a:rPr>
              <a:t>Product</a:t>
            </a:r>
            <a:r>
              <a:rPr lang="es-MX" b="0" i="1" dirty="0">
                <a:solidFill>
                  <a:srgbClr val="000000"/>
                </a:solidFill>
                <a:effectLst/>
                <a:latin typeface="Open Sans" panose="020B0606030504020204" pitchFamily="34" charset="0"/>
              </a:rPr>
              <a:t> Backlog </a:t>
            </a:r>
            <a:r>
              <a:rPr lang="es-MX" b="0" i="1" dirty="0" err="1">
                <a:solidFill>
                  <a:srgbClr val="000000"/>
                </a:solidFill>
                <a:effectLst/>
                <a:latin typeface="Open Sans" panose="020B0606030504020204" pitchFamily="34" charset="0"/>
              </a:rPr>
              <a:t>Items</a:t>
            </a:r>
            <a:r>
              <a:rPr lang="es-MX" b="0" i="0" dirty="0">
                <a:solidFill>
                  <a:srgbClr val="000000"/>
                </a:solidFill>
                <a:effectLst/>
                <a:latin typeface="Open Sans" panose="020B0606030504020204" pitchFamily="34" charset="0"/>
              </a:rPr>
              <a:t> en los que va a trabajar durante el siguiente Sprint. Estos </a:t>
            </a:r>
            <a:r>
              <a:rPr lang="es-MX" b="0" i="1" dirty="0" err="1">
                <a:solidFill>
                  <a:srgbClr val="000000"/>
                </a:solidFill>
                <a:effectLst/>
                <a:latin typeface="Open Sans" panose="020B0606030504020204" pitchFamily="34" charset="0"/>
              </a:rPr>
              <a:t>Product</a:t>
            </a:r>
            <a:r>
              <a:rPr lang="es-MX" b="0" i="1" dirty="0">
                <a:solidFill>
                  <a:srgbClr val="000000"/>
                </a:solidFill>
                <a:effectLst/>
                <a:latin typeface="Open Sans" panose="020B0606030504020204" pitchFamily="34" charset="0"/>
              </a:rPr>
              <a:t> Backlog </a:t>
            </a:r>
            <a:r>
              <a:rPr lang="es-MX" b="0" i="1" dirty="0" err="1">
                <a:solidFill>
                  <a:srgbClr val="000000"/>
                </a:solidFill>
                <a:effectLst/>
                <a:latin typeface="Open Sans" panose="020B0606030504020204" pitchFamily="34" charset="0"/>
              </a:rPr>
              <a:t>Items</a:t>
            </a:r>
            <a:r>
              <a:rPr lang="es-MX" b="0" i="0" dirty="0">
                <a:solidFill>
                  <a:srgbClr val="000000"/>
                </a:solidFill>
                <a:effectLst/>
                <a:latin typeface="Open Sans" panose="020B0606030504020204" pitchFamily="34" charset="0"/>
              </a:rPr>
              <a:t> son los que compondrán el </a:t>
            </a:r>
            <a:r>
              <a:rPr lang="es-MX" b="0" i="1" dirty="0">
                <a:solidFill>
                  <a:srgbClr val="000000"/>
                </a:solidFill>
                <a:effectLst/>
                <a:latin typeface="Open Sans" panose="020B0606030504020204" pitchFamily="34" charset="0"/>
              </a:rPr>
              <a:t>Sprint Backlog</a:t>
            </a:r>
            <a:r>
              <a:rPr lang="es-MX" b="0" i="0" dirty="0">
                <a:solidFill>
                  <a:srgbClr val="000000"/>
                </a:solidFill>
                <a:effectLst/>
                <a:latin typeface="Open Sans" panose="020B0606030504020204" pitchFamily="34" charset="0"/>
              </a:rPr>
              <a:t>.</a:t>
            </a:r>
            <a:endParaRPr lang="es-CO" b="1" i="0" dirty="0">
              <a:solidFill>
                <a:srgbClr val="000000"/>
              </a:solidFill>
              <a:effectLst/>
              <a:latin typeface="Open Sans" panose="020B0606030504020204" pitchFamily="34" charset="0"/>
            </a:endParaRPr>
          </a:p>
        </p:txBody>
      </p:sp>
      <p:cxnSp>
        <p:nvCxnSpPr>
          <p:cNvPr id="6" name="Conector recto 5">
            <a:extLst>
              <a:ext uri="{FF2B5EF4-FFF2-40B4-BE49-F238E27FC236}">
                <a16:creationId xmlns:a16="http://schemas.microsoft.com/office/drawing/2014/main" id="{F675DA2F-EF3B-3FDE-4D5F-ACFB34504EAE}"/>
              </a:ext>
            </a:extLst>
          </p:cNvPr>
          <p:cNvCxnSpPr/>
          <p:nvPr/>
        </p:nvCxnSpPr>
        <p:spPr>
          <a:xfrm>
            <a:off x="1026367" y="6093184"/>
            <a:ext cx="14555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a16="http://schemas.microsoft.com/office/drawing/2014/main" id="{B80C2B07-17E7-8849-1966-30642F2DAFA7}"/>
              </a:ext>
            </a:extLst>
          </p:cNvPr>
          <p:cNvSpPr/>
          <p:nvPr/>
        </p:nvSpPr>
        <p:spPr>
          <a:xfrm>
            <a:off x="1026367" y="6093184"/>
            <a:ext cx="1530221" cy="130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CF631174-6182-DE96-9DBB-E6B5585D9B25}"/>
              </a:ext>
            </a:extLst>
          </p:cNvPr>
          <p:cNvPicPr>
            <a:picLocks noChangeAspect="1"/>
          </p:cNvPicPr>
          <p:nvPr/>
        </p:nvPicPr>
        <p:blipFill rotWithShape="1">
          <a:blip r:embed="rId3"/>
          <a:srcRect l="67117" t="37279" r="20715" b="40952"/>
          <a:stretch/>
        </p:blipFill>
        <p:spPr>
          <a:xfrm>
            <a:off x="8201608" y="1563209"/>
            <a:ext cx="1390261" cy="1399004"/>
          </a:xfrm>
          <a:prstGeom prst="rect">
            <a:avLst/>
          </a:prstGeom>
        </p:spPr>
      </p:pic>
    </p:spTree>
    <p:extLst>
      <p:ext uri="{BB962C8B-B14F-4D97-AF65-F5344CB8AC3E}">
        <p14:creationId xmlns:p14="http://schemas.microsoft.com/office/powerpoint/2010/main" val="99374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246831" y="1526311"/>
            <a:ext cx="4938466" cy="4401205"/>
          </a:xfrm>
          <a:prstGeom prst="rect">
            <a:avLst/>
          </a:prstGeom>
          <a:noFill/>
        </p:spPr>
        <p:txBody>
          <a:bodyPr wrap="square" rtlCol="0">
            <a:spAutoFit/>
          </a:bodyPr>
          <a:lstStyle/>
          <a:p>
            <a:pPr algn="l"/>
            <a:r>
              <a:rPr lang="es-CO" sz="2800" b="1" i="0" dirty="0" err="1">
                <a:solidFill>
                  <a:srgbClr val="000000"/>
                </a:solidFill>
                <a:effectLst/>
                <a:latin typeface="Open Sans" panose="020B0606030504020204" pitchFamily="34" charset="0"/>
              </a:rPr>
              <a:t>Daily</a:t>
            </a:r>
            <a:r>
              <a:rPr lang="es-CO" sz="2800" b="1" i="0" dirty="0">
                <a:solidFill>
                  <a:srgbClr val="000000"/>
                </a:solidFill>
                <a:effectLst/>
                <a:latin typeface="Open Sans" panose="020B0606030504020204" pitchFamily="34" charset="0"/>
              </a:rPr>
              <a:t> Scrum</a:t>
            </a:r>
          </a:p>
          <a:p>
            <a:pPr algn="l"/>
            <a:endParaRPr lang="es-CO" b="1" dirty="0">
              <a:solidFill>
                <a:srgbClr val="000000"/>
              </a:solidFill>
              <a:latin typeface="Open Sans" panose="020B0606030504020204" pitchFamily="34" charset="0"/>
            </a:endParaRPr>
          </a:p>
          <a:p>
            <a:pPr algn="l"/>
            <a:r>
              <a:rPr lang="es-MX" b="0" i="0" dirty="0">
                <a:solidFill>
                  <a:srgbClr val="1C1C1E"/>
                </a:solidFill>
                <a:effectLst/>
                <a:latin typeface="Noto Sans" panose="020B0502040504020204" pitchFamily="34" charset="0"/>
              </a:rPr>
              <a:t>Una reunión de </a:t>
            </a:r>
            <a:r>
              <a:rPr lang="es-MX" b="0" i="0" dirty="0" err="1">
                <a:solidFill>
                  <a:srgbClr val="1C1C1E"/>
                </a:solidFill>
                <a:effectLst/>
                <a:latin typeface="Noto Sans" panose="020B0502040504020204" pitchFamily="34" charset="0"/>
              </a:rPr>
              <a:t>daily</a:t>
            </a:r>
            <a:r>
              <a:rPr lang="es-MX" b="0" i="0" dirty="0">
                <a:solidFill>
                  <a:srgbClr val="1C1C1E"/>
                </a:solidFill>
                <a:effectLst/>
                <a:latin typeface="Noto Sans" panose="020B0502040504020204" pitchFamily="34" charset="0"/>
              </a:rPr>
              <a:t> Scrum, también conocida como reunión diaria, es un evento de 15 minutos y se lleva a cabo para discutir lo que se hará durante el día. Como sugiere el nombre, sucede al comienzo de cada día de desarrollo durante un </a:t>
            </a:r>
            <a:r>
              <a:rPr lang="es-MX" i="0" dirty="0">
                <a:effectLst/>
                <a:latin typeface="Noto Sans" panose="020B0502040504020204" pitchFamily="34" charset="0"/>
                <a:hlinkClick r:id="rId3"/>
              </a:rPr>
              <a:t>sprint</a:t>
            </a:r>
            <a:r>
              <a:rPr lang="es-MX" b="0" i="0" dirty="0">
                <a:solidFill>
                  <a:srgbClr val="1C1C1E"/>
                </a:solidFill>
                <a:effectLst/>
                <a:latin typeface="Noto Sans" panose="020B0502040504020204" pitchFamily="34" charset="0"/>
              </a:rPr>
              <a:t>.</a:t>
            </a:r>
          </a:p>
          <a:p>
            <a:pPr algn="l"/>
            <a:endParaRPr lang="es-MX" dirty="0">
              <a:solidFill>
                <a:srgbClr val="1C1C1E"/>
              </a:solidFill>
              <a:latin typeface="Noto Sans" panose="020B0502040504020204" pitchFamily="34" charset="0"/>
            </a:endParaRPr>
          </a:p>
          <a:p>
            <a:pPr algn="l">
              <a:lnSpc>
                <a:spcPts val="1823"/>
              </a:lnSpc>
            </a:pPr>
            <a:r>
              <a:rPr lang="es-MX" b="0" i="0" dirty="0">
                <a:solidFill>
                  <a:srgbClr val="1C1C1E"/>
                </a:solidFill>
                <a:effectLst/>
                <a:latin typeface="Noto Sans" panose="020B0502040504020204" pitchFamily="34" charset="0"/>
              </a:rPr>
              <a:t>En esta ceremonia, el equipo del proyecto se reúne para responder a las siguientes preguntas:</a:t>
            </a:r>
          </a:p>
          <a:p>
            <a:pPr algn="l">
              <a:lnSpc>
                <a:spcPts val="1823"/>
              </a:lnSpc>
              <a:buFont typeface="Arial" panose="020B0604020202020204" pitchFamily="34" charset="0"/>
              <a:buChar char="•"/>
            </a:pPr>
            <a:r>
              <a:rPr lang="es-MX" b="0" i="0" dirty="0">
                <a:solidFill>
                  <a:srgbClr val="1C1C1E"/>
                </a:solidFill>
                <a:effectLst/>
                <a:latin typeface="Noto Sans" panose="020B0502040504020204" pitchFamily="34" charset="0"/>
              </a:rPr>
              <a:t>¿Qué se hizo ayer?</a:t>
            </a:r>
          </a:p>
          <a:p>
            <a:pPr algn="l">
              <a:lnSpc>
                <a:spcPts val="1823"/>
              </a:lnSpc>
              <a:buFont typeface="Arial" panose="020B0604020202020204" pitchFamily="34" charset="0"/>
              <a:buChar char="•"/>
            </a:pPr>
            <a:r>
              <a:rPr lang="es-MX" b="0" i="0" dirty="0">
                <a:solidFill>
                  <a:srgbClr val="1C1C1E"/>
                </a:solidFill>
                <a:effectLst/>
                <a:latin typeface="Noto Sans" panose="020B0502040504020204" pitchFamily="34" charset="0"/>
              </a:rPr>
              <a:t>¿Qué se hará hoy?</a:t>
            </a:r>
          </a:p>
          <a:p>
            <a:pPr algn="l">
              <a:lnSpc>
                <a:spcPts val="1823"/>
              </a:lnSpc>
              <a:buFont typeface="Arial" panose="020B0604020202020204" pitchFamily="34" charset="0"/>
              <a:buChar char="•"/>
            </a:pPr>
            <a:r>
              <a:rPr lang="es-MX" b="0" i="0" dirty="0">
                <a:solidFill>
                  <a:srgbClr val="1C1C1E"/>
                </a:solidFill>
                <a:effectLst/>
                <a:latin typeface="Noto Sans" panose="020B0502040504020204" pitchFamily="34" charset="0"/>
              </a:rPr>
              <a:t>¿Hay obstáculos?</a:t>
            </a:r>
          </a:p>
          <a:p>
            <a:pPr algn="l"/>
            <a:endParaRPr lang="es-CO" b="1" i="0" dirty="0">
              <a:solidFill>
                <a:srgbClr val="000000"/>
              </a:solidFill>
              <a:effectLst/>
              <a:latin typeface="Open Sans" panose="020B0606030504020204" pitchFamily="34" charset="0"/>
            </a:endParaRPr>
          </a:p>
        </p:txBody>
      </p:sp>
      <p:cxnSp>
        <p:nvCxnSpPr>
          <p:cNvPr id="6" name="Conector recto 5">
            <a:extLst>
              <a:ext uri="{FF2B5EF4-FFF2-40B4-BE49-F238E27FC236}">
                <a16:creationId xmlns:a16="http://schemas.microsoft.com/office/drawing/2014/main" id="{F675DA2F-EF3B-3FDE-4D5F-ACFB34504EAE}"/>
              </a:ext>
            </a:extLst>
          </p:cNvPr>
          <p:cNvCxnSpPr/>
          <p:nvPr/>
        </p:nvCxnSpPr>
        <p:spPr>
          <a:xfrm>
            <a:off x="1026367" y="6093184"/>
            <a:ext cx="14555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a16="http://schemas.microsoft.com/office/drawing/2014/main" id="{B80C2B07-17E7-8849-1966-30642F2DAFA7}"/>
              </a:ext>
            </a:extLst>
          </p:cNvPr>
          <p:cNvSpPr/>
          <p:nvPr/>
        </p:nvSpPr>
        <p:spPr>
          <a:xfrm>
            <a:off x="989044" y="6093184"/>
            <a:ext cx="1530221" cy="130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a:extLst>
              <a:ext uri="{FF2B5EF4-FFF2-40B4-BE49-F238E27FC236}">
                <a16:creationId xmlns:a16="http://schemas.microsoft.com/office/drawing/2014/main" id="{4E17C236-2B4F-BAE2-C059-E3D2C4C7CF29}"/>
              </a:ext>
            </a:extLst>
          </p:cNvPr>
          <p:cNvPicPr>
            <a:picLocks noChangeAspect="1"/>
          </p:cNvPicPr>
          <p:nvPr/>
        </p:nvPicPr>
        <p:blipFill rotWithShape="1">
          <a:blip r:embed="rId4"/>
          <a:srcRect l="26632" t="36463" r="61429" b="40816"/>
          <a:stretch/>
        </p:blipFill>
        <p:spPr>
          <a:xfrm>
            <a:off x="7828127" y="281344"/>
            <a:ext cx="1455577" cy="1558212"/>
          </a:xfrm>
          <a:prstGeom prst="rect">
            <a:avLst/>
          </a:prstGeom>
        </p:spPr>
      </p:pic>
    </p:spTree>
    <p:extLst>
      <p:ext uri="{BB962C8B-B14F-4D97-AF65-F5344CB8AC3E}">
        <p14:creationId xmlns:p14="http://schemas.microsoft.com/office/powerpoint/2010/main" val="182337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063951" y="2337356"/>
            <a:ext cx="4938466" cy="3170099"/>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Sprint Grooming o </a:t>
            </a:r>
            <a:r>
              <a:rPr lang="es-CO" sz="2800" b="1" i="0" dirty="0" err="1">
                <a:solidFill>
                  <a:srgbClr val="000000"/>
                </a:solidFill>
                <a:effectLst/>
                <a:latin typeface="Open Sans" panose="020B0606030504020204" pitchFamily="34" charset="0"/>
              </a:rPr>
              <a:t>Refinement</a:t>
            </a:r>
            <a:endParaRPr lang="es-CO" sz="2800" b="1" i="0" dirty="0">
              <a:solidFill>
                <a:srgbClr val="000000"/>
              </a:solidFill>
              <a:effectLst/>
              <a:latin typeface="Open Sans" panose="020B0606030504020204" pitchFamily="34" charset="0"/>
            </a:endParaRPr>
          </a:p>
          <a:p>
            <a:pPr algn="l"/>
            <a:endParaRPr lang="es-CO" b="1" dirty="0">
              <a:solidFill>
                <a:srgbClr val="000000"/>
              </a:solidFill>
              <a:latin typeface="Open Sans" panose="020B0606030504020204" pitchFamily="34" charset="0"/>
            </a:endParaRPr>
          </a:p>
          <a:p>
            <a:pPr algn="l"/>
            <a:r>
              <a:rPr lang="es-MX" i="0" dirty="0">
                <a:solidFill>
                  <a:srgbClr val="000000"/>
                </a:solidFill>
                <a:effectLst/>
                <a:latin typeface="Open Sans" panose="020B0606030504020204" pitchFamily="34" charset="0"/>
              </a:rPr>
              <a:t>Se evalúan cambios y pulir historias de usuario cuando estas son muy largas, Los participantes de esta reunión son todo el equipo Scrum, así como cualquier recurso adicional que considere necesario el PO y que pueda contribuir a aclarar el requerimiento. </a:t>
            </a:r>
            <a:endParaRPr lang="es-CO" i="0" dirty="0">
              <a:solidFill>
                <a:srgbClr val="000000"/>
              </a:solidFill>
              <a:effectLst/>
              <a:latin typeface="Open Sans" panose="020B0606030504020204" pitchFamily="34" charset="0"/>
            </a:endParaRPr>
          </a:p>
        </p:txBody>
      </p:sp>
      <p:cxnSp>
        <p:nvCxnSpPr>
          <p:cNvPr id="6" name="Conector recto 5">
            <a:extLst>
              <a:ext uri="{FF2B5EF4-FFF2-40B4-BE49-F238E27FC236}">
                <a16:creationId xmlns:a16="http://schemas.microsoft.com/office/drawing/2014/main" id="{F675DA2F-EF3B-3FDE-4D5F-ACFB34504EAE}"/>
              </a:ext>
            </a:extLst>
          </p:cNvPr>
          <p:cNvCxnSpPr/>
          <p:nvPr/>
        </p:nvCxnSpPr>
        <p:spPr>
          <a:xfrm>
            <a:off x="1026367" y="6093184"/>
            <a:ext cx="14555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a16="http://schemas.microsoft.com/office/drawing/2014/main" id="{B80C2B07-17E7-8849-1966-30642F2DAFA7}"/>
              </a:ext>
            </a:extLst>
          </p:cNvPr>
          <p:cNvSpPr/>
          <p:nvPr/>
        </p:nvSpPr>
        <p:spPr>
          <a:xfrm>
            <a:off x="989044" y="6093184"/>
            <a:ext cx="1530221" cy="130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151FB71B-2DD0-11A5-873D-AC67F912785D}"/>
              </a:ext>
            </a:extLst>
          </p:cNvPr>
          <p:cNvPicPr>
            <a:picLocks noChangeAspect="1"/>
          </p:cNvPicPr>
          <p:nvPr/>
        </p:nvPicPr>
        <p:blipFill rotWithShape="1">
          <a:blip r:embed="rId3"/>
          <a:srcRect l="46684" t="37007" r="40765" b="40816"/>
          <a:stretch/>
        </p:blipFill>
        <p:spPr>
          <a:xfrm>
            <a:off x="8516472" y="1908110"/>
            <a:ext cx="1530222" cy="1520890"/>
          </a:xfrm>
          <a:prstGeom prst="rect">
            <a:avLst/>
          </a:prstGeom>
        </p:spPr>
      </p:pic>
    </p:spTree>
    <p:extLst>
      <p:ext uri="{BB962C8B-B14F-4D97-AF65-F5344CB8AC3E}">
        <p14:creationId xmlns:p14="http://schemas.microsoft.com/office/powerpoint/2010/main" val="295769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185249" y="2106185"/>
            <a:ext cx="4938466" cy="3570208"/>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Sprint </a:t>
            </a:r>
            <a:r>
              <a:rPr lang="es-CO" sz="2800" b="1" i="0" dirty="0" err="1">
                <a:solidFill>
                  <a:srgbClr val="000000"/>
                </a:solidFill>
                <a:effectLst/>
                <a:latin typeface="Open Sans" panose="020B0606030504020204" pitchFamily="34" charset="0"/>
              </a:rPr>
              <a:t>Review</a:t>
            </a:r>
            <a:endParaRPr lang="es-CO" sz="2800" b="1" i="0" dirty="0">
              <a:solidFill>
                <a:srgbClr val="000000"/>
              </a:solidFill>
              <a:effectLst/>
              <a:latin typeface="Open Sans" panose="020B0606030504020204" pitchFamily="34" charset="0"/>
            </a:endParaRPr>
          </a:p>
          <a:p>
            <a:pPr algn="l"/>
            <a:endParaRPr lang="es-CO" b="1" dirty="0">
              <a:solidFill>
                <a:srgbClr val="000000"/>
              </a:solidFill>
              <a:latin typeface="Open Sans" panose="020B0606030504020204" pitchFamily="34" charset="0"/>
            </a:endParaRPr>
          </a:p>
          <a:p>
            <a:pPr algn="l"/>
            <a:r>
              <a:rPr lang="es-MX" i="0" dirty="0">
                <a:solidFill>
                  <a:srgbClr val="000000"/>
                </a:solidFill>
                <a:effectLst/>
                <a:latin typeface="Open Sans" panose="020B0606030504020204" pitchFamily="34" charset="0"/>
              </a:rPr>
              <a:t>Es la reunión que ocurre al final del Sprint, generalmente el último viernes del Sprint, donde el </a:t>
            </a:r>
            <a:r>
              <a:rPr lang="es-MX" i="1" dirty="0" err="1">
                <a:solidFill>
                  <a:srgbClr val="000000"/>
                </a:solidFill>
                <a:effectLst/>
                <a:latin typeface="Open Sans" panose="020B0606030504020204" pitchFamily="34" charset="0"/>
              </a:rPr>
              <a:t>product</a:t>
            </a:r>
            <a:r>
              <a:rPr lang="es-MX" i="1" dirty="0">
                <a:solidFill>
                  <a:srgbClr val="000000"/>
                </a:solidFill>
                <a:effectLst/>
                <a:latin typeface="Open Sans" panose="020B0606030504020204" pitchFamily="34" charset="0"/>
              </a:rPr>
              <a:t> </a:t>
            </a:r>
            <a:r>
              <a:rPr lang="es-MX" i="1" dirty="0" err="1">
                <a:solidFill>
                  <a:srgbClr val="000000"/>
                </a:solidFill>
                <a:effectLst/>
                <a:latin typeface="Open Sans" panose="020B0606030504020204" pitchFamily="34" charset="0"/>
              </a:rPr>
              <a:t>owner</a:t>
            </a:r>
            <a:r>
              <a:rPr lang="es-MX" i="0" dirty="0">
                <a:solidFill>
                  <a:srgbClr val="000000"/>
                </a:solidFill>
                <a:effectLst/>
                <a:latin typeface="Open Sans" panose="020B0606030504020204" pitchFamily="34" charset="0"/>
              </a:rPr>
              <a:t> y el </a:t>
            </a:r>
            <a:r>
              <a:rPr lang="es-MX" i="1" dirty="0" err="1">
                <a:solidFill>
                  <a:srgbClr val="000000"/>
                </a:solidFill>
                <a:effectLst/>
                <a:latin typeface="Open Sans" panose="020B0606030504020204" pitchFamily="34" charset="0"/>
              </a:rPr>
              <a:t>Develpment</a:t>
            </a:r>
            <a:r>
              <a:rPr lang="es-MX" i="1" dirty="0">
                <a:solidFill>
                  <a:srgbClr val="000000"/>
                </a:solidFill>
                <a:effectLst/>
                <a:latin typeface="Open Sans" panose="020B0606030504020204" pitchFamily="34" charset="0"/>
              </a:rPr>
              <a:t> </a:t>
            </a:r>
            <a:r>
              <a:rPr lang="es-MX" i="1" dirty="0" err="1">
                <a:solidFill>
                  <a:srgbClr val="000000"/>
                </a:solidFill>
                <a:effectLst/>
                <a:latin typeface="Open Sans" panose="020B0606030504020204" pitchFamily="34" charset="0"/>
              </a:rPr>
              <a:t>Team</a:t>
            </a:r>
            <a:r>
              <a:rPr lang="es-MX" i="0" dirty="0">
                <a:solidFill>
                  <a:srgbClr val="000000"/>
                </a:solidFill>
                <a:effectLst/>
                <a:latin typeface="Open Sans" panose="020B0606030504020204" pitchFamily="34" charset="0"/>
              </a:rPr>
              <a:t> presentan a los </a:t>
            </a:r>
            <a:r>
              <a:rPr lang="es-MX" i="1" dirty="0" err="1">
                <a:solidFill>
                  <a:srgbClr val="000000"/>
                </a:solidFill>
                <a:effectLst/>
                <a:latin typeface="Open Sans" panose="020B0606030504020204" pitchFamily="34" charset="0"/>
              </a:rPr>
              <a:t>stakeholders</a:t>
            </a:r>
            <a:r>
              <a:rPr lang="es-MX" i="0" dirty="0">
                <a:solidFill>
                  <a:srgbClr val="000000"/>
                </a:solidFill>
                <a:effectLst/>
                <a:latin typeface="Open Sans" panose="020B0606030504020204" pitchFamily="34" charset="0"/>
              </a:rPr>
              <a:t> el incremento terminado para su inspección y adaptación correspondientes. </a:t>
            </a:r>
            <a:r>
              <a:rPr lang="es-MX" b="0" i="0" dirty="0">
                <a:solidFill>
                  <a:srgbClr val="000000"/>
                </a:solidFill>
                <a:effectLst/>
                <a:latin typeface="Open Sans" panose="020B0606030504020204" pitchFamily="34" charset="0"/>
              </a:rPr>
              <a:t>En esta reunión organizada por el </a:t>
            </a:r>
            <a:r>
              <a:rPr lang="es-MX" b="0" i="1" dirty="0" err="1">
                <a:solidFill>
                  <a:srgbClr val="000000"/>
                </a:solidFill>
                <a:effectLst/>
                <a:latin typeface="Open Sans" panose="020B0606030504020204" pitchFamily="34" charset="0"/>
              </a:rPr>
              <a:t>product</a:t>
            </a:r>
            <a:r>
              <a:rPr lang="es-MX" b="0" i="1" dirty="0">
                <a:solidFill>
                  <a:srgbClr val="000000"/>
                </a:solidFill>
                <a:effectLst/>
                <a:latin typeface="Open Sans" panose="020B0606030504020204" pitchFamily="34" charset="0"/>
              </a:rPr>
              <a:t> </a:t>
            </a:r>
            <a:r>
              <a:rPr lang="es-MX" b="0" i="1" dirty="0" err="1">
                <a:solidFill>
                  <a:srgbClr val="000000"/>
                </a:solidFill>
                <a:effectLst/>
                <a:latin typeface="Open Sans" panose="020B0606030504020204" pitchFamily="34" charset="0"/>
              </a:rPr>
              <a:t>owner</a:t>
            </a:r>
            <a:r>
              <a:rPr lang="es-MX" b="0" i="0" dirty="0">
                <a:solidFill>
                  <a:srgbClr val="000000"/>
                </a:solidFill>
                <a:effectLst/>
                <a:latin typeface="Open Sans" panose="020B0606030504020204" pitchFamily="34" charset="0"/>
              </a:rPr>
              <a:t> se estudia cuál es la situación y se actualiza el </a:t>
            </a:r>
            <a:r>
              <a:rPr lang="es-MX" b="0" i="1" dirty="0" err="1">
                <a:solidFill>
                  <a:srgbClr val="000000"/>
                </a:solidFill>
                <a:effectLst/>
                <a:latin typeface="Open Sans" panose="020B0606030504020204" pitchFamily="34" charset="0"/>
              </a:rPr>
              <a:t>Product</a:t>
            </a:r>
            <a:r>
              <a:rPr lang="es-MX" b="0" i="1" dirty="0">
                <a:solidFill>
                  <a:srgbClr val="000000"/>
                </a:solidFill>
                <a:effectLst/>
                <a:latin typeface="Open Sans" panose="020B0606030504020204" pitchFamily="34" charset="0"/>
              </a:rPr>
              <a:t> Backlog</a:t>
            </a:r>
            <a:r>
              <a:rPr lang="es-MX" b="0" i="0" dirty="0">
                <a:solidFill>
                  <a:srgbClr val="000000"/>
                </a:solidFill>
                <a:effectLst/>
                <a:latin typeface="Open Sans" panose="020B0606030504020204" pitchFamily="34" charset="0"/>
              </a:rPr>
              <a:t> con las nuevas condiciones que puedan afectar al negocio.</a:t>
            </a:r>
            <a:endParaRPr lang="es-CO" b="1" i="0" dirty="0">
              <a:solidFill>
                <a:srgbClr val="000000"/>
              </a:solidFill>
              <a:effectLst/>
              <a:latin typeface="Open Sans" panose="020B0606030504020204" pitchFamily="34" charset="0"/>
            </a:endParaRPr>
          </a:p>
        </p:txBody>
      </p:sp>
      <p:cxnSp>
        <p:nvCxnSpPr>
          <p:cNvPr id="6" name="Conector recto 5">
            <a:extLst>
              <a:ext uri="{FF2B5EF4-FFF2-40B4-BE49-F238E27FC236}">
                <a16:creationId xmlns:a16="http://schemas.microsoft.com/office/drawing/2014/main" id="{F675DA2F-EF3B-3FDE-4D5F-ACFB34504EAE}"/>
              </a:ext>
            </a:extLst>
          </p:cNvPr>
          <p:cNvCxnSpPr/>
          <p:nvPr/>
        </p:nvCxnSpPr>
        <p:spPr>
          <a:xfrm>
            <a:off x="1026367" y="6093184"/>
            <a:ext cx="14555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a16="http://schemas.microsoft.com/office/drawing/2014/main" id="{B80C2B07-17E7-8849-1966-30642F2DAFA7}"/>
              </a:ext>
            </a:extLst>
          </p:cNvPr>
          <p:cNvSpPr/>
          <p:nvPr/>
        </p:nvSpPr>
        <p:spPr>
          <a:xfrm>
            <a:off x="1026367" y="6093184"/>
            <a:ext cx="1530221" cy="130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F29441D2-BA95-2F9A-4C29-629BAE8A896F}"/>
              </a:ext>
            </a:extLst>
          </p:cNvPr>
          <p:cNvPicPr>
            <a:picLocks noChangeAspect="1"/>
          </p:cNvPicPr>
          <p:nvPr/>
        </p:nvPicPr>
        <p:blipFill rotWithShape="1">
          <a:blip r:embed="rId3"/>
          <a:srcRect l="46684" t="37007" r="40765" b="40816"/>
          <a:stretch/>
        </p:blipFill>
        <p:spPr>
          <a:xfrm>
            <a:off x="8033657" y="1205948"/>
            <a:ext cx="1530222" cy="1520890"/>
          </a:xfrm>
          <a:prstGeom prst="rect">
            <a:avLst/>
          </a:prstGeom>
        </p:spPr>
      </p:pic>
    </p:spTree>
    <p:extLst>
      <p:ext uri="{BB962C8B-B14F-4D97-AF65-F5344CB8AC3E}">
        <p14:creationId xmlns:p14="http://schemas.microsoft.com/office/powerpoint/2010/main" val="367652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AE9D-F5D3-F1B6-1CE3-12599F925FC1}"/>
              </a:ext>
            </a:extLst>
          </p:cNvPr>
          <p:cNvSpPr>
            <a:spLocks noGrp="1"/>
          </p:cNvSpPr>
          <p:nvPr>
            <p:ph type="title"/>
          </p:nvPr>
        </p:nvSpPr>
        <p:spPr>
          <a:xfrm>
            <a:off x="620184" y="400050"/>
            <a:ext cx="8596668" cy="1320800"/>
          </a:xfrm>
        </p:spPr>
        <p:txBody>
          <a:bodyPr>
            <a:normAutofit/>
          </a:bodyPr>
          <a:lstStyle/>
          <a:p>
            <a:r>
              <a:rPr lang="es-MX" sz="5400" dirty="0"/>
              <a:t>Ceremonias</a:t>
            </a:r>
            <a:endParaRPr lang="es-CO" sz="5400" dirty="0"/>
          </a:p>
        </p:txBody>
      </p:sp>
      <p:pic>
        <p:nvPicPr>
          <p:cNvPr id="4" name="Imagen 3">
            <a:extLst>
              <a:ext uri="{FF2B5EF4-FFF2-40B4-BE49-F238E27FC236}">
                <a16:creationId xmlns:a16="http://schemas.microsoft.com/office/drawing/2014/main" id="{1E1C999E-9E28-A113-EE37-7A05CBF81BA6}"/>
              </a:ext>
            </a:extLst>
          </p:cNvPr>
          <p:cNvPicPr>
            <a:picLocks noChangeAspect="1"/>
          </p:cNvPicPr>
          <p:nvPr/>
        </p:nvPicPr>
        <p:blipFill>
          <a:blip r:embed="rId2"/>
          <a:stretch>
            <a:fillRect/>
          </a:stretch>
        </p:blipFill>
        <p:spPr>
          <a:xfrm>
            <a:off x="687036" y="1270000"/>
            <a:ext cx="4767263" cy="4823184"/>
          </a:xfrm>
          <a:prstGeom prst="rect">
            <a:avLst/>
          </a:prstGeom>
        </p:spPr>
      </p:pic>
      <p:sp>
        <p:nvSpPr>
          <p:cNvPr id="5" name="CuadroTexto 4">
            <a:extLst>
              <a:ext uri="{FF2B5EF4-FFF2-40B4-BE49-F238E27FC236}">
                <a16:creationId xmlns:a16="http://schemas.microsoft.com/office/drawing/2014/main" id="{A30F58AC-AFE2-D4BA-5A6F-BDABC706D4EC}"/>
              </a:ext>
            </a:extLst>
          </p:cNvPr>
          <p:cNvSpPr txBox="1"/>
          <p:nvPr/>
        </p:nvSpPr>
        <p:spPr>
          <a:xfrm>
            <a:off x="5185249" y="2106185"/>
            <a:ext cx="4938466" cy="3570208"/>
          </a:xfrm>
          <a:prstGeom prst="rect">
            <a:avLst/>
          </a:prstGeom>
          <a:noFill/>
        </p:spPr>
        <p:txBody>
          <a:bodyPr wrap="square" rtlCol="0">
            <a:spAutoFit/>
          </a:bodyPr>
          <a:lstStyle/>
          <a:p>
            <a:pPr algn="l"/>
            <a:r>
              <a:rPr lang="es-CO" sz="2800" b="1" i="0" dirty="0">
                <a:solidFill>
                  <a:srgbClr val="000000"/>
                </a:solidFill>
                <a:effectLst/>
                <a:latin typeface="Open Sans" panose="020B0606030504020204" pitchFamily="34" charset="0"/>
              </a:rPr>
              <a:t>Sprint Retrospective</a:t>
            </a:r>
          </a:p>
          <a:p>
            <a:pPr algn="l"/>
            <a:endParaRPr lang="es-CO" b="1" dirty="0">
              <a:solidFill>
                <a:srgbClr val="000000"/>
              </a:solidFill>
              <a:latin typeface="Open Sans" panose="020B0606030504020204" pitchFamily="34" charset="0"/>
            </a:endParaRPr>
          </a:p>
          <a:p>
            <a:pPr algn="l"/>
            <a:r>
              <a:rPr lang="es-MX" dirty="0">
                <a:solidFill>
                  <a:srgbClr val="000000"/>
                </a:solidFill>
                <a:latin typeface="Open Sans" panose="020B0606030504020204" pitchFamily="34" charset="0"/>
              </a:rPr>
              <a:t>O</a:t>
            </a:r>
            <a:r>
              <a:rPr lang="es-MX" b="0" i="0" dirty="0">
                <a:solidFill>
                  <a:srgbClr val="000000"/>
                </a:solidFill>
                <a:effectLst/>
                <a:latin typeface="Open Sans" panose="020B0606030504020204" pitchFamily="34" charset="0"/>
              </a:rPr>
              <a:t>curre al final del Sprint, justo después del </a:t>
            </a:r>
            <a:r>
              <a:rPr lang="es-MX" b="0" i="1" dirty="0">
                <a:solidFill>
                  <a:srgbClr val="000000"/>
                </a:solidFill>
                <a:effectLst/>
                <a:latin typeface="Open Sans" panose="020B0606030504020204" pitchFamily="34" charset="0"/>
              </a:rPr>
              <a:t>Sprint </a:t>
            </a:r>
            <a:r>
              <a:rPr lang="es-MX" b="0" i="1" dirty="0" err="1">
                <a:solidFill>
                  <a:srgbClr val="000000"/>
                </a:solidFill>
                <a:effectLst/>
                <a:latin typeface="Open Sans" panose="020B0606030504020204" pitchFamily="34" charset="0"/>
              </a:rPr>
              <a:t>Review</a:t>
            </a:r>
            <a:r>
              <a:rPr lang="es-MX" b="0" i="0" dirty="0">
                <a:solidFill>
                  <a:srgbClr val="000000"/>
                </a:solidFill>
                <a:effectLst/>
                <a:latin typeface="Open Sans" panose="020B0606030504020204" pitchFamily="34" charset="0"/>
              </a:rPr>
              <a:t>. </a:t>
            </a:r>
          </a:p>
          <a:p>
            <a:pPr algn="l"/>
            <a:endParaRPr lang="es-MX" b="1" i="0" dirty="0">
              <a:solidFill>
                <a:srgbClr val="000000"/>
              </a:solidFill>
              <a:effectLst/>
              <a:latin typeface="Open Sans" panose="020B0606030504020204" pitchFamily="34" charset="0"/>
            </a:endParaRPr>
          </a:p>
          <a:p>
            <a:pPr algn="l"/>
            <a:r>
              <a:rPr lang="es-MX" i="0" dirty="0">
                <a:solidFill>
                  <a:srgbClr val="000000"/>
                </a:solidFill>
                <a:effectLst/>
                <a:latin typeface="Open Sans" panose="020B0606030504020204" pitchFamily="34" charset="0"/>
              </a:rPr>
              <a:t>El objetivo de la retrospectiva es hacer de reflexión sobre el último Sprint e identificar posibles mejoras para el próximo. Aunque lo habitual es que el Scrum Master sea el facilitador, es normal que distintos miembros del equipo Scrum vayan rotando el rol de facilitador durante la retrospectiva.</a:t>
            </a:r>
            <a:endParaRPr lang="es-CO" i="0" dirty="0">
              <a:solidFill>
                <a:srgbClr val="000000"/>
              </a:solidFill>
              <a:effectLst/>
              <a:latin typeface="Open Sans" panose="020B0606030504020204" pitchFamily="34" charset="0"/>
            </a:endParaRPr>
          </a:p>
        </p:txBody>
      </p:sp>
      <p:cxnSp>
        <p:nvCxnSpPr>
          <p:cNvPr id="6" name="Conector recto 5">
            <a:extLst>
              <a:ext uri="{FF2B5EF4-FFF2-40B4-BE49-F238E27FC236}">
                <a16:creationId xmlns:a16="http://schemas.microsoft.com/office/drawing/2014/main" id="{F675DA2F-EF3B-3FDE-4D5F-ACFB34504EAE}"/>
              </a:ext>
            </a:extLst>
          </p:cNvPr>
          <p:cNvCxnSpPr/>
          <p:nvPr/>
        </p:nvCxnSpPr>
        <p:spPr>
          <a:xfrm>
            <a:off x="1026367" y="6093184"/>
            <a:ext cx="14555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a16="http://schemas.microsoft.com/office/drawing/2014/main" id="{B80C2B07-17E7-8849-1966-30642F2DAFA7}"/>
              </a:ext>
            </a:extLst>
          </p:cNvPr>
          <p:cNvSpPr/>
          <p:nvPr/>
        </p:nvSpPr>
        <p:spPr>
          <a:xfrm>
            <a:off x="1026367" y="6093184"/>
            <a:ext cx="1530221" cy="130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F29441D2-BA95-2F9A-4C29-629BAE8A896F}"/>
              </a:ext>
            </a:extLst>
          </p:cNvPr>
          <p:cNvPicPr>
            <a:picLocks noChangeAspect="1"/>
          </p:cNvPicPr>
          <p:nvPr/>
        </p:nvPicPr>
        <p:blipFill rotWithShape="1">
          <a:blip r:embed="rId3"/>
          <a:srcRect l="46684" t="37007" r="40765" b="40816"/>
          <a:stretch/>
        </p:blipFill>
        <p:spPr>
          <a:xfrm>
            <a:off x="7819053" y="509555"/>
            <a:ext cx="1530222" cy="1520890"/>
          </a:xfrm>
          <a:prstGeom prst="rect">
            <a:avLst/>
          </a:prstGeom>
        </p:spPr>
      </p:pic>
    </p:spTree>
    <p:extLst>
      <p:ext uri="{BB962C8B-B14F-4D97-AF65-F5344CB8AC3E}">
        <p14:creationId xmlns:p14="http://schemas.microsoft.com/office/powerpoint/2010/main" val="3728745235"/>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402</TotalTime>
  <Words>1134</Words>
  <Application>Microsoft Office PowerPoint</Application>
  <PresentationFormat>Panorámica</PresentationFormat>
  <Paragraphs>83</Paragraphs>
  <Slides>21</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Aptos</vt:lpstr>
      <vt:lpstr>Arial</vt:lpstr>
      <vt:lpstr>Arial</vt:lpstr>
      <vt:lpstr>Noto Sans</vt:lpstr>
      <vt:lpstr>Open Sans</vt:lpstr>
      <vt:lpstr>Trebuchet MS</vt:lpstr>
      <vt:lpstr>Verdana</vt:lpstr>
      <vt:lpstr>Wingdings 3</vt:lpstr>
      <vt:lpstr>Faceta</vt:lpstr>
      <vt:lpstr>Presentación de PowerPoint</vt:lpstr>
      <vt:lpstr>Presentación de PowerPoint</vt:lpstr>
      <vt:lpstr>Elementos de SCRUM CAR</vt:lpstr>
      <vt:lpstr>Ceremonias</vt:lpstr>
      <vt:lpstr>Ceremonias</vt:lpstr>
      <vt:lpstr>Ceremonias</vt:lpstr>
      <vt:lpstr>Ceremonias</vt:lpstr>
      <vt:lpstr>Ceremonias</vt:lpstr>
      <vt:lpstr>Ceremonias</vt:lpstr>
      <vt:lpstr>Presentación de PowerPoint</vt:lpstr>
      <vt:lpstr>Artefactos</vt:lpstr>
      <vt:lpstr>Artefactos</vt:lpstr>
      <vt:lpstr>Artefactos</vt:lpstr>
      <vt:lpstr>Artefactos</vt:lpstr>
      <vt:lpstr>Otros artefactos</vt:lpstr>
      <vt:lpstr>Otros artefactos</vt:lpstr>
      <vt:lpstr>Otros artefactos</vt:lpstr>
      <vt:lpstr>Roles</vt:lpstr>
      <vt:lpstr>Roles</vt:lpstr>
      <vt:lpstr>Roles</vt:lpstr>
      <vt:lpstr>Continuará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alexander villa restrepo</dc:creator>
  <cp:lastModifiedBy>alexander villa restrepo</cp:lastModifiedBy>
  <cp:revision>7</cp:revision>
  <dcterms:created xsi:type="dcterms:W3CDTF">2023-03-18T03:25:16Z</dcterms:created>
  <dcterms:modified xsi:type="dcterms:W3CDTF">2025-02-17T16:31:20Z</dcterms:modified>
</cp:coreProperties>
</file>